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 rtl="0">
      <a:defRPr lang="sk-s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1093A5-B03A-455C-ACC9-8E6C3943647B}" v="284" dt="2024-02-19T20:44:14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58" y="102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theme" Target="theme/theme1.xml" Id="rId18" /><Relationship Type="http://schemas.openxmlformats.org/officeDocument/2006/relationships/customXml" Target="../customXml/item3.xml" Id="rId3" /><Relationship Type="http://schemas.microsoft.com/office/2015/10/relationships/revisionInfo" Target="revisionInfo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viewProps" Target="viewProps.xml" Id="rId17" /><Relationship Type="http://schemas.openxmlformats.org/officeDocument/2006/relationships/customXml" Target="../customXml/item2.xml" Id="rId2" /><Relationship Type="http://schemas.openxmlformats.org/officeDocument/2006/relationships/presProps" Target="presProps.xml" Id="rId16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handoutMaster" Target="handoutMasters/handoutMaster1.xml" Id="rId15" /><Relationship Type="http://schemas.openxmlformats.org/officeDocument/2006/relationships/slide" Target="slides/slide6.xml" Id="rId10" /><Relationship Type="http://schemas.openxmlformats.org/officeDocument/2006/relationships/tableStyles" Target="tableStyles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notesMaster" Target="notesMasters/notesMaster1.xml" Id="rId14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E18FA9B-3E06-41AF-BDF7-671079709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40F9B942-99CF-4AC4-9F77-E625D2C71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7E2813-601B-4697-B14D-165027600992}" type="datetimeFigureOut">
              <a:rPr lang="sk-SK" smtClean="0"/>
              <a:t>19. 2. 2024</a:t>
            </a:fld>
            <a:endParaRPr lang="sk-SK"/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3CAD4C1D-64AA-4DA1-8A75-FCF5ECA450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/>
          </a:p>
        </p:txBody>
      </p:sp>
      <p:sp>
        <p:nvSpPr>
          <p:cNvPr id="5" name="Zástupný symbol čísla snímky 4">
            <a:extLst>
              <a:ext uri="{FF2B5EF4-FFF2-40B4-BE49-F238E27FC236}">
                <a16:creationId xmlns:a16="http://schemas.microsoft.com/office/drawing/2014/main" id="{8D886DA9-2A38-4F39-B33B-4F7B5E4444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775EF03-110B-4710-A708-FEF1927612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2321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13F8F91-4F38-4A01-947F-C76C21BA8A7A}" type="datetimeFigureOut">
              <a:rPr lang="sk-SK" noProof="0" smtClean="0"/>
              <a:t>19. 2. 2024</a:t>
            </a:fld>
            <a:endParaRPr lang="sk-SK" noProof="0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18CCA95-4F40-4CDD-BF1E-B8C9EB86EE73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56629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a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18CCA95-4F40-4CDD-BF1E-B8C9EB86EE73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18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Obdĺžnik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rtlCol="0" anchor="t">
            <a:normAutofit/>
          </a:bodyPr>
          <a:lstStyle>
            <a:lvl1pPr algn="r">
              <a:defRPr sz="6000"/>
            </a:lvl1pPr>
          </a:lstStyle>
          <a:p>
            <a:pPr rtl="0"/>
            <a:r>
              <a:rPr lang="sk-SK" noProof="0"/>
              <a:t>Kliknutím upravte štýl predlohy nadpisu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/>
              <a:t>Kliknutím upravte štýl predlohy podnadpisu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7810A5-1A13-4087-8DFA-155E6E5B5D73}" type="datetimeFigureOut">
              <a:rPr lang="sk-SK" noProof="0" smtClean="0"/>
              <a:t>19. 2. 2024</a:t>
            </a:fld>
            <a:endParaRPr lang="sk-SK" noProof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Ins="45720" rtlCol="0"/>
          <a:lstStyle/>
          <a:p>
            <a:pPr rtl="0"/>
            <a:fld id="{600CBFCC-E1FF-473E-BF42-70E7405CF173}" type="slidenum">
              <a:rPr lang="sk-SK" noProof="0" smtClean="0"/>
              <a:t>‹#›</a:t>
            </a:fld>
            <a:endParaRPr lang="sk-SK" noProof="0"/>
          </a:p>
        </p:txBody>
      </p:sp>
      <p:sp>
        <p:nvSpPr>
          <p:cNvPr id="13" name="Textové pole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sk-SK" sz="24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24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ĺžnik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Obdĺžnik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ové pole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sk-SK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11808" y="808056"/>
            <a:ext cx="7954091" cy="1077229"/>
          </a:xfrm>
        </p:spPr>
        <p:txBody>
          <a:bodyPr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7810A5-1A13-4087-8DFA-155E6E5B5D73}" type="datetimeFigureOut">
              <a:rPr lang="sk-SK" noProof="0" smtClean="0"/>
              <a:t>19. 2. 2024</a:t>
            </a:fld>
            <a:endParaRPr lang="sk-SK" noProof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617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Obdĺžnik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ové pole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sk-SK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9239380" y="805818"/>
            <a:ext cx="1326519" cy="5244126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2608751" y="970410"/>
            <a:ext cx="6466903" cy="5079534"/>
          </a:xfrm>
        </p:spPr>
        <p:txBody>
          <a:bodyPr vert="eaVert"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7810A5-1A13-4087-8DFA-155E6E5B5D73}" type="datetimeFigureOut">
              <a:rPr lang="sk-SK" noProof="0" smtClean="0"/>
              <a:t>19. 2. 2024</a:t>
            </a:fld>
            <a:endParaRPr lang="sk-SK" noProof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16423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dĺžnik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Obdĺžnik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7810A5-1A13-4087-8DFA-155E6E5B5D73}" type="datetimeFigureOut">
              <a:rPr lang="sk-SK" noProof="0" smtClean="0"/>
              <a:t>19. 2. 2024</a:t>
            </a:fld>
            <a:endParaRPr lang="sk-SK" noProof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sk-SK" noProof="0" smtClean="0"/>
              <a:t>‹#›</a:t>
            </a:fld>
            <a:endParaRPr lang="sk-SK" noProof="0"/>
          </a:p>
        </p:txBody>
      </p:sp>
      <p:sp>
        <p:nvSpPr>
          <p:cNvPr id="7" name="Textové pole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sk-SK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2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ĺžnik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Obdĺžnik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ové pole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sk-SK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09873" y="3147254"/>
            <a:ext cx="7956560" cy="1424746"/>
          </a:xfrm>
        </p:spPr>
        <p:txBody>
          <a:bodyPr rtlCol="0" anchor="t">
            <a:normAutofit/>
          </a:bodyPr>
          <a:lstStyle>
            <a:lvl1pPr algn="r">
              <a:defRPr sz="3200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 hasCustomPrompt="1"/>
          </p:nvPr>
        </p:nvSpPr>
        <p:spPr>
          <a:xfrm>
            <a:off x="2773968" y="2268786"/>
            <a:ext cx="7791931" cy="878468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7810A5-1A13-4087-8DFA-155E6E5B5D73}" type="datetimeFigureOut">
              <a:rPr lang="sk-SK" noProof="0" smtClean="0"/>
              <a:t>19. 2. 2024</a:t>
            </a:fld>
            <a:endParaRPr lang="sk-SK" noProof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6364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dĺžnik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Obdĺžnik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09873" y="805817"/>
            <a:ext cx="7950984" cy="1081705"/>
          </a:xfrm>
        </p:spPr>
        <p:txBody>
          <a:bodyPr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 hasCustomPrompt="1"/>
          </p:nvPr>
        </p:nvSpPr>
        <p:spPr>
          <a:xfrm>
            <a:off x="2605374" y="2052116"/>
            <a:ext cx="3891960" cy="3997828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 hasCustomPrompt="1"/>
          </p:nvPr>
        </p:nvSpPr>
        <p:spPr>
          <a:xfrm>
            <a:off x="6666636" y="2052114"/>
            <a:ext cx="3894222" cy="3997829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7810A5-1A13-4087-8DFA-155E6E5B5D73}" type="datetimeFigureOut">
              <a:rPr lang="sk-SK" noProof="0" smtClean="0"/>
              <a:t>19. 2. 2024</a:t>
            </a:fld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sk-SK" noProof="0" smtClean="0"/>
              <a:t>‹#›</a:t>
            </a:fld>
            <a:endParaRPr lang="sk-SK" noProof="0"/>
          </a:p>
        </p:txBody>
      </p:sp>
      <p:sp>
        <p:nvSpPr>
          <p:cNvPr id="10" name="Textové pole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sk-SK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5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ĺžnik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Obdĺžnik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ové pole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sk-SK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09873" y="805818"/>
            <a:ext cx="7956560" cy="1078348"/>
          </a:xfrm>
        </p:spPr>
        <p:txBody>
          <a:bodyPr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 hasCustomPrompt="1"/>
          </p:nvPr>
        </p:nvSpPr>
        <p:spPr>
          <a:xfrm>
            <a:off x="2609285" y="2052115"/>
            <a:ext cx="3896467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 hasCustomPrompt="1"/>
          </p:nvPr>
        </p:nvSpPr>
        <p:spPr>
          <a:xfrm>
            <a:off x="2609285" y="2851331"/>
            <a:ext cx="3893623" cy="3071434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 hasCustomPrompt="1"/>
          </p:nvPr>
        </p:nvSpPr>
        <p:spPr>
          <a:xfrm>
            <a:off x="6666634" y="2052115"/>
            <a:ext cx="3899798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 hasCustomPrompt="1"/>
          </p:nvPr>
        </p:nvSpPr>
        <p:spPr>
          <a:xfrm>
            <a:off x="6666635" y="2851331"/>
            <a:ext cx="3899798" cy="3071434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7810A5-1A13-4087-8DFA-155E6E5B5D73}" type="datetimeFigureOut">
              <a:rPr lang="sk-SK" noProof="0" smtClean="0"/>
              <a:t>19. 2. 2024</a:t>
            </a:fld>
            <a:endParaRPr lang="sk-SK" noProof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422361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ĺžnik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Obdĺžnik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7810A5-1A13-4087-8DFA-155E6E5B5D73}" type="datetimeFigureOut">
              <a:rPr lang="sk-SK" noProof="0" smtClean="0"/>
              <a:t>19. 2. 2024</a:t>
            </a:fld>
            <a:endParaRPr lang="sk-SK" noProof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sk-SK" noProof="0" smtClean="0"/>
              <a:t>‹#›</a:t>
            </a:fld>
            <a:endParaRPr lang="sk-SK" noProof="0"/>
          </a:p>
        </p:txBody>
      </p:sp>
      <p:sp>
        <p:nvSpPr>
          <p:cNvPr id="8" name="Textové pole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sk-SK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6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bdĺžnik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7810A5-1A13-4087-8DFA-155E6E5B5D73}" type="datetimeFigureOut">
              <a:rPr lang="sk-SK" noProof="0" smtClean="0"/>
              <a:t>19. 2. 2024</a:t>
            </a:fld>
            <a:endParaRPr lang="sk-SK" noProof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9246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ĺžnik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Obdĺžnik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ové pole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sk-SK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970323" y="1282451"/>
            <a:ext cx="2664361" cy="1903241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 hasCustomPrompt="1"/>
          </p:nvPr>
        </p:nvSpPr>
        <p:spPr>
          <a:xfrm>
            <a:off x="5120154" y="805818"/>
            <a:ext cx="5446278" cy="5244126"/>
          </a:xfrm>
        </p:spPr>
        <p:txBody>
          <a:bodyPr rtlCol="0" anchor="ctr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 hasCustomPrompt="1"/>
          </p:nvPr>
        </p:nvSpPr>
        <p:spPr>
          <a:xfrm>
            <a:off x="1970322" y="3186154"/>
            <a:ext cx="2664361" cy="2386397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7810A5-1A13-4087-8DFA-155E6E5B5D73}" type="datetimeFigureOut">
              <a:rPr lang="sk-SK" noProof="0" smtClean="0"/>
              <a:t>19. 2. 2024</a:t>
            </a:fld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6503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ĺžnik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bdĺžnik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a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noProof="0"/>
              <a:t>Kliknutím na ikonu pridáte obrázok</a:t>
            </a:r>
          </a:p>
        </p:txBody>
      </p:sp>
      <p:sp>
        <p:nvSpPr>
          <p:cNvPr id="10" name="Textové pole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sk-SK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sk-SK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971241" y="1282452"/>
            <a:ext cx="3970986" cy="1900473"/>
          </a:xfrm>
        </p:spPr>
        <p:txBody>
          <a:bodyPr rtlCol="0" anchor="b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 hasCustomPrompt="1"/>
          </p:nvPr>
        </p:nvSpPr>
        <p:spPr>
          <a:xfrm>
            <a:off x="1970322" y="3182928"/>
            <a:ext cx="3971874" cy="2386394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7810A5-1A13-4087-8DFA-155E6E5B5D73}" type="datetimeFigureOut">
              <a:rPr lang="sk-SK" noProof="0" smtClean="0"/>
              <a:t>19. 2. 2024</a:t>
            </a:fld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0CBFCC-E1FF-473E-BF42-70E7405CF173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74670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ok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0" dirty="0"/>
              <a:t>Upraviť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  <a:p>
            <a:pPr lvl="5" rtl="0"/>
            <a:r>
              <a:rPr lang="sk-SK" noProof="0" dirty="0"/>
              <a:t>Šiesta úroveň</a:t>
            </a:r>
          </a:p>
          <a:p>
            <a:pPr lvl="6" rtl="0"/>
            <a:r>
              <a:rPr lang="sk-SK" noProof="0" dirty="0"/>
              <a:t>Siedma úroveň</a:t>
            </a:r>
          </a:p>
          <a:p>
            <a:pPr lvl="7" rtl="0"/>
            <a:r>
              <a:rPr lang="sk-SK" noProof="0" dirty="0"/>
              <a:t>Ôsma úroveň</a:t>
            </a:r>
          </a:p>
          <a:p>
            <a:pPr lvl="8" rtl="0"/>
            <a:r>
              <a:rPr lang="sk-SK" noProof="0" dirty="0"/>
              <a:t>Deviata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/>
            <a:fld id="{7B7810A5-1A13-4087-8DFA-155E6E5B5D73}" type="datetimeFigureOut">
              <a:rPr lang="sk-SK" noProof="0" smtClean="0"/>
              <a:t>19. 2. 2024</a:t>
            </a:fld>
            <a:endParaRPr lang="sk-SK" noProof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k-SK" noProof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00CBFCC-E1FF-473E-BF42-70E7405CF173}" type="slidenum">
              <a:rPr lang="sk-SK" noProof="0" smtClean="0"/>
              <a:t>‹#›</a:t>
            </a:fld>
            <a:endParaRPr lang="sk-SK" noProof="0"/>
          </a:p>
        </p:txBody>
      </p:sp>
      <p:sp>
        <p:nvSpPr>
          <p:cNvPr id="57" name="Obdĺžnik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1758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sk-SK" dirty="0">
                <a:cs typeface="Arial"/>
              </a:rPr>
              <a:t>Napoleon Bonaparte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sk-SK" dirty="0">
                <a:cs typeface="Arial"/>
              </a:rPr>
              <a:t>Jakub </a:t>
            </a:r>
            <a:r>
              <a:rPr lang="sk-SK" dirty="0" err="1">
                <a:cs typeface="Arial"/>
              </a:rPr>
              <a:t>Balčák</a:t>
            </a:r>
            <a:endParaRPr lang="sk-SK" dirty="0" err="1"/>
          </a:p>
        </p:txBody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2E82CE-BB25-82DE-21BC-5F941283B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4986954" cy="1077229"/>
          </a:xfrm>
        </p:spPr>
        <p:txBody>
          <a:bodyPr>
            <a:normAutofit/>
          </a:bodyPr>
          <a:lstStyle/>
          <a:p>
            <a:pPr algn="l"/>
            <a:r>
              <a:rPr lang="sk-SK" dirty="0" err="1">
                <a:ea typeface="+mj-lt"/>
                <a:cs typeface="+mj-lt"/>
              </a:rPr>
              <a:t>Informations</a:t>
            </a:r>
            <a:r>
              <a:rPr lang="sk-SK" dirty="0">
                <a:ea typeface="+mj-lt"/>
                <a:cs typeface="+mj-lt"/>
              </a:rPr>
              <a:t> de base</a:t>
            </a:r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0D3BBA-E17E-8E96-FE30-AA621FBFB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739" y="2052116"/>
            <a:ext cx="4901548" cy="3997828"/>
          </a:xfrm>
        </p:spPr>
        <p:txBody>
          <a:bodyPr>
            <a:normAutofit/>
          </a:bodyPr>
          <a:lstStyle/>
          <a:p>
            <a:pPr marL="344170" indent="-344170"/>
            <a:r>
              <a:rPr lang="sk-SK" sz="1800">
                <a:ea typeface="+mn-lt"/>
                <a:cs typeface="+mn-lt"/>
              </a:rPr>
              <a:t>Napleon est issu d'une famille pauvre de Corse</a:t>
            </a:r>
          </a:p>
          <a:p>
            <a:pPr marL="344170" indent="-344170"/>
            <a:r>
              <a:rPr lang="sk-SK" sz="1800">
                <a:ea typeface="+mn-lt"/>
                <a:cs typeface="+mn-lt"/>
              </a:rPr>
              <a:t>Il a étudié dans une université militaire</a:t>
            </a:r>
          </a:p>
          <a:p>
            <a:pPr marL="344170" indent="-344170"/>
            <a:r>
              <a:rPr lang="sk-SK" sz="1800" dirty="0" err="1">
                <a:ea typeface="+mn-lt"/>
                <a:cs typeface="+mn-lt"/>
              </a:rPr>
              <a:t>Il</a:t>
            </a:r>
            <a:r>
              <a:rPr lang="sk-SK" sz="1800" dirty="0">
                <a:ea typeface="+mn-lt"/>
                <a:cs typeface="+mn-lt"/>
              </a:rPr>
              <a:t> </a:t>
            </a:r>
            <a:r>
              <a:rPr lang="sk-SK" sz="1800" dirty="0" err="1">
                <a:ea typeface="+mn-lt"/>
                <a:cs typeface="+mn-lt"/>
              </a:rPr>
              <a:t>était</a:t>
            </a:r>
            <a:r>
              <a:rPr lang="sk-SK" sz="1800" dirty="0">
                <a:ea typeface="+mn-lt"/>
                <a:cs typeface="+mn-lt"/>
              </a:rPr>
              <a:t> </a:t>
            </a:r>
            <a:r>
              <a:rPr lang="sk-SK" sz="1800" dirty="0" err="1">
                <a:ea typeface="+mn-lt"/>
                <a:cs typeface="+mn-lt"/>
              </a:rPr>
              <a:t>calme</a:t>
            </a:r>
            <a:r>
              <a:rPr lang="sk-SK" sz="1800" dirty="0">
                <a:ea typeface="+mn-lt"/>
                <a:cs typeface="+mn-lt"/>
              </a:rPr>
              <a:t>, </a:t>
            </a:r>
            <a:r>
              <a:rPr lang="sk-SK" sz="1800" dirty="0" err="1">
                <a:ea typeface="+mn-lt"/>
                <a:cs typeface="+mn-lt"/>
              </a:rPr>
              <a:t>aimait</a:t>
            </a:r>
            <a:r>
              <a:rPr lang="sk-SK" sz="1800" dirty="0">
                <a:ea typeface="+mn-lt"/>
                <a:cs typeface="+mn-lt"/>
              </a:rPr>
              <a:t> </a:t>
            </a:r>
            <a:r>
              <a:rPr lang="sk-SK" sz="1800" dirty="0" err="1">
                <a:ea typeface="+mn-lt"/>
                <a:cs typeface="+mn-lt"/>
              </a:rPr>
              <a:t>lire</a:t>
            </a:r>
            <a:r>
              <a:rPr lang="sk-SK" sz="1800" dirty="0">
                <a:ea typeface="+mn-lt"/>
                <a:cs typeface="+mn-lt"/>
              </a:rPr>
              <a:t> et </a:t>
            </a:r>
            <a:r>
              <a:rPr lang="sk-SK" sz="1800" dirty="0" err="1">
                <a:ea typeface="+mn-lt"/>
                <a:cs typeface="+mn-lt"/>
              </a:rPr>
              <a:t>aimait</a:t>
            </a:r>
            <a:r>
              <a:rPr lang="sk-SK" sz="1800" dirty="0">
                <a:ea typeface="+mn-lt"/>
                <a:cs typeface="+mn-lt"/>
              </a:rPr>
              <a:t> les </a:t>
            </a:r>
            <a:r>
              <a:rPr lang="sk-SK" sz="1800" dirty="0" err="1">
                <a:ea typeface="+mn-lt"/>
                <a:cs typeface="+mn-lt"/>
              </a:rPr>
              <a:t>mathématiques</a:t>
            </a:r>
            <a:r>
              <a:rPr lang="sk-SK" sz="1800" dirty="0">
                <a:ea typeface="+mn-lt"/>
                <a:cs typeface="+mn-lt"/>
              </a:rPr>
              <a:t>.</a:t>
            </a:r>
          </a:p>
          <a:p>
            <a:pPr marL="344170" indent="-344170"/>
            <a:r>
              <a:rPr lang="sk-SK" sz="1800" dirty="0" err="1">
                <a:ea typeface="+mn-lt"/>
                <a:cs typeface="+mn-lt"/>
              </a:rPr>
              <a:t>Pour</a:t>
            </a:r>
            <a:r>
              <a:rPr lang="sk-SK" sz="1800" dirty="0">
                <a:ea typeface="+mn-lt"/>
                <a:cs typeface="+mn-lt"/>
              </a:rPr>
              <a:t> la </a:t>
            </a:r>
            <a:r>
              <a:rPr lang="sk-SK" sz="1800" dirty="0" err="1">
                <a:ea typeface="+mn-lt"/>
                <a:cs typeface="+mn-lt"/>
              </a:rPr>
              <a:t>france</a:t>
            </a:r>
            <a:r>
              <a:rPr lang="sk-SK" sz="1800" dirty="0">
                <a:ea typeface="+mn-lt"/>
                <a:cs typeface="+mn-lt"/>
              </a:rPr>
              <a:t> </a:t>
            </a:r>
            <a:r>
              <a:rPr lang="sk-SK" sz="1800" dirty="0" err="1">
                <a:ea typeface="+mn-lt"/>
                <a:cs typeface="+mn-lt"/>
              </a:rPr>
              <a:t>il</a:t>
            </a:r>
            <a:r>
              <a:rPr lang="sk-SK" sz="1800" dirty="0">
                <a:ea typeface="+mn-lt"/>
                <a:cs typeface="+mn-lt"/>
              </a:rPr>
              <a:t> a </a:t>
            </a:r>
            <a:r>
              <a:rPr lang="sk-SK" sz="1800" dirty="0" err="1">
                <a:ea typeface="+mn-lt"/>
                <a:cs typeface="+mn-lt"/>
              </a:rPr>
              <a:t>conquis</a:t>
            </a:r>
            <a:r>
              <a:rPr lang="sk-SK" sz="1800" dirty="0">
                <a:ea typeface="+mn-lt"/>
                <a:cs typeface="+mn-lt"/>
              </a:rPr>
              <a:t> </a:t>
            </a:r>
            <a:r>
              <a:rPr lang="sk-SK" sz="1800" dirty="0" err="1">
                <a:ea typeface="+mn-lt"/>
                <a:cs typeface="+mn-lt"/>
              </a:rPr>
              <a:t>l'egypte</a:t>
            </a:r>
          </a:p>
          <a:p>
            <a:pPr marL="344170" indent="-344170"/>
            <a:r>
              <a:rPr lang="sk-SK" sz="1800" dirty="0">
                <a:ea typeface="+mn-lt"/>
                <a:cs typeface="+mn-lt"/>
              </a:rPr>
              <a:t>Pendant </a:t>
            </a:r>
            <a:r>
              <a:rPr lang="sk-SK" sz="1800" dirty="0" err="1">
                <a:ea typeface="+mn-lt"/>
                <a:cs typeface="+mn-lt"/>
              </a:rPr>
              <a:t>le</a:t>
            </a:r>
            <a:r>
              <a:rPr lang="sk-SK" sz="1800" dirty="0">
                <a:ea typeface="+mn-lt"/>
                <a:cs typeface="+mn-lt"/>
              </a:rPr>
              <a:t> </a:t>
            </a:r>
            <a:r>
              <a:rPr lang="sk-SK" sz="1800" dirty="0" err="1">
                <a:ea typeface="+mn-lt"/>
                <a:cs typeface="+mn-lt"/>
              </a:rPr>
              <a:t>règne</a:t>
            </a:r>
            <a:r>
              <a:rPr lang="sk-SK" sz="1800" dirty="0">
                <a:ea typeface="+mn-lt"/>
                <a:cs typeface="+mn-lt"/>
              </a:rPr>
              <a:t>, </a:t>
            </a:r>
            <a:r>
              <a:rPr lang="sk-SK" sz="1800" dirty="0" err="1">
                <a:ea typeface="+mn-lt"/>
                <a:cs typeface="+mn-lt"/>
              </a:rPr>
              <a:t>il</a:t>
            </a:r>
            <a:r>
              <a:rPr lang="sk-SK" sz="1800" dirty="0">
                <a:ea typeface="+mn-lt"/>
                <a:cs typeface="+mn-lt"/>
              </a:rPr>
              <a:t> </a:t>
            </a:r>
            <a:r>
              <a:rPr lang="sk-SK" sz="1800" dirty="0" err="1">
                <a:ea typeface="+mn-lt"/>
                <a:cs typeface="+mn-lt"/>
              </a:rPr>
              <a:t>était</a:t>
            </a:r>
            <a:r>
              <a:rPr lang="sk-SK" sz="1800" dirty="0">
                <a:ea typeface="+mn-lt"/>
                <a:cs typeface="+mn-lt"/>
              </a:rPr>
              <a:t> </a:t>
            </a:r>
            <a:r>
              <a:rPr lang="sk-SK" sz="1800" dirty="0" err="1">
                <a:ea typeface="+mn-lt"/>
                <a:cs typeface="+mn-lt"/>
              </a:rPr>
              <a:t>populaire</a:t>
            </a:r>
          </a:p>
          <a:p>
            <a:pPr marL="344170" indent="-344170"/>
            <a:r>
              <a:rPr lang="sk-SK" sz="1800" dirty="0" err="1">
                <a:ea typeface="+mn-lt"/>
                <a:cs typeface="+mn-lt"/>
              </a:rPr>
              <a:t>Il</a:t>
            </a:r>
            <a:r>
              <a:rPr lang="sk-SK" sz="1800" dirty="0">
                <a:ea typeface="+mn-lt"/>
                <a:cs typeface="+mn-lt"/>
              </a:rPr>
              <a:t> a </a:t>
            </a:r>
            <a:r>
              <a:rPr lang="sk-SK" sz="1800" dirty="0" err="1">
                <a:ea typeface="+mn-lt"/>
                <a:cs typeface="+mn-lt"/>
              </a:rPr>
              <a:t>vu</a:t>
            </a:r>
            <a:r>
              <a:rPr lang="sk-SK" sz="1800" dirty="0">
                <a:ea typeface="+mn-lt"/>
                <a:cs typeface="+mn-lt"/>
              </a:rPr>
              <a:t> </a:t>
            </a:r>
            <a:r>
              <a:rPr lang="sk-SK" sz="1800" dirty="0" err="1">
                <a:ea typeface="+mn-lt"/>
                <a:cs typeface="+mn-lt"/>
              </a:rPr>
              <a:t>le</a:t>
            </a:r>
            <a:r>
              <a:rPr lang="sk-SK" sz="1800" dirty="0">
                <a:ea typeface="+mn-lt"/>
                <a:cs typeface="+mn-lt"/>
              </a:rPr>
              <a:t> </a:t>
            </a:r>
            <a:r>
              <a:rPr lang="sk-SK" sz="1800" dirty="0" err="1">
                <a:ea typeface="+mn-lt"/>
                <a:cs typeface="+mn-lt"/>
              </a:rPr>
              <a:t>document</a:t>
            </a:r>
            <a:r>
              <a:rPr lang="sk-SK" sz="1800" dirty="0">
                <a:ea typeface="+mn-lt"/>
                <a:cs typeface="+mn-lt"/>
              </a:rPr>
              <a:t> </a:t>
            </a:r>
            <a:r>
              <a:rPr lang="sk-SK" sz="1800" dirty="0" err="1">
                <a:ea typeface="+mn-lt"/>
                <a:cs typeface="+mn-lt"/>
              </a:rPr>
              <a:t>Code</a:t>
            </a:r>
            <a:r>
              <a:rPr lang="sk-SK" sz="1800" dirty="0">
                <a:ea typeface="+mn-lt"/>
                <a:cs typeface="+mn-lt"/>
              </a:rPr>
              <a:t> Civil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Obrázok, na ktorom je ošatenie, osoba, vnútri, ľudská tvár&#10;&#10;Automaticky generovaný popis">
            <a:extLst>
              <a:ext uri="{FF2B5EF4-FFF2-40B4-BE49-F238E27FC236}">
                <a16:creationId xmlns:a16="http://schemas.microsoft.com/office/drawing/2014/main" id="{36250970-A882-0832-9221-D4E3E0617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1642"/>
          <a:stretch/>
        </p:blipFill>
        <p:spPr>
          <a:xfrm>
            <a:off x="7534656" y="227"/>
            <a:ext cx="4657039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0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AADFB1-A9D8-4319-BAC8-6B3FD36BF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7C5FC5-1BC6-470E-A163-7EE80D227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316889-BCD7-49B5-89BD-4FC1D29F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12F873-5B9B-482F-9FB3-6355C4F3B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245259-4364-4D53-AC48-3E893885A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BB24E3-2E6C-8012-0C2A-02575A8D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475" y="808056"/>
            <a:ext cx="4203364" cy="1077229"/>
          </a:xfrm>
        </p:spPr>
        <p:txBody>
          <a:bodyPr>
            <a:normAutofit/>
          </a:bodyPr>
          <a:lstStyle/>
          <a:p>
            <a:pPr algn="l"/>
            <a:r>
              <a:rPr lang="sk-SK" dirty="0" err="1">
                <a:cs typeface="Arial"/>
              </a:rPr>
              <a:t>Le</a:t>
            </a:r>
            <a:r>
              <a:rPr lang="sk-SK" dirty="0">
                <a:cs typeface="Arial"/>
              </a:rPr>
              <a:t> </a:t>
            </a:r>
            <a:r>
              <a:rPr lang="sk-SK" dirty="0" err="1">
                <a:cs typeface="Arial"/>
              </a:rPr>
              <a:t>Code</a:t>
            </a:r>
            <a:r>
              <a:rPr lang="sk-SK" dirty="0">
                <a:cs typeface="Arial"/>
              </a:rPr>
              <a:t> civil</a:t>
            </a:r>
            <a:endParaRPr lang="sk-SK"/>
          </a:p>
        </p:txBody>
      </p:sp>
      <p:pic>
        <p:nvPicPr>
          <p:cNvPr id="4" name="Obrázok 3" descr="Obrázok, na ktorom je ošatenie, osoba, obuv, vnútri&#10;&#10;Automaticky generovaný popis">
            <a:extLst>
              <a:ext uri="{FF2B5EF4-FFF2-40B4-BE49-F238E27FC236}">
                <a16:creationId xmlns:a16="http://schemas.microsoft.com/office/drawing/2014/main" id="{7D9E9F36-983C-6292-D2F8-FB211675BB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" b="1567"/>
          <a:stretch/>
        </p:blipFill>
        <p:spPr>
          <a:xfrm>
            <a:off x="1005401" y="227"/>
            <a:ext cx="4424045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9C7619-9AF0-4D6F-B2E3-21032A5C3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ED683FF-817F-0D2D-960D-F16E5EB1D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4776" y="3619248"/>
            <a:ext cx="4203365" cy="39978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4170" indent="-344170">
              <a:lnSpc>
                <a:spcPct val="110000"/>
              </a:lnSpc>
            </a:pPr>
            <a:r>
              <a:rPr lang="sk-SK" sz="1200" b="1" err="1">
                <a:ea typeface="+mn-lt"/>
                <a:cs typeface="+mn-lt"/>
              </a:rPr>
              <a:t>O</a:t>
            </a:r>
            <a:r>
              <a:rPr lang="sk-SK" sz="1400" b="1" err="1">
                <a:ea typeface="+mn-lt"/>
                <a:cs typeface="+mn-lt"/>
              </a:rPr>
              <a:t>rigine</a:t>
            </a:r>
            <a:r>
              <a:rPr lang="sk-SK" sz="1400" dirty="0">
                <a:ea typeface="+mn-lt"/>
                <a:cs typeface="+mn-lt"/>
              </a:rPr>
              <a:t>: </a:t>
            </a:r>
            <a:r>
              <a:rPr lang="sk-SK" sz="1400" err="1">
                <a:ea typeface="+mn-lt"/>
                <a:cs typeface="+mn-lt"/>
              </a:rPr>
              <a:t>Le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Code</a:t>
            </a:r>
            <a:r>
              <a:rPr lang="sk-SK" sz="1400" dirty="0">
                <a:ea typeface="+mn-lt"/>
                <a:cs typeface="+mn-lt"/>
              </a:rPr>
              <a:t> civil, </a:t>
            </a:r>
            <a:r>
              <a:rPr lang="sk-SK" sz="1400" err="1">
                <a:ea typeface="+mn-lt"/>
                <a:cs typeface="+mn-lt"/>
              </a:rPr>
              <a:t>également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connu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sous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le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nom</a:t>
            </a:r>
            <a:r>
              <a:rPr lang="sk-SK" sz="1400" dirty="0">
                <a:ea typeface="+mn-lt"/>
                <a:cs typeface="+mn-lt"/>
              </a:rPr>
              <a:t> de </a:t>
            </a:r>
            <a:r>
              <a:rPr lang="sk-SK" sz="1400" err="1">
                <a:ea typeface="+mn-lt"/>
                <a:cs typeface="+mn-lt"/>
              </a:rPr>
              <a:t>Code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Napoléon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ou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Code</a:t>
            </a:r>
            <a:r>
              <a:rPr lang="sk-SK" sz="1400" dirty="0">
                <a:ea typeface="+mn-lt"/>
                <a:cs typeface="+mn-lt"/>
              </a:rPr>
              <a:t> civil des </a:t>
            </a:r>
            <a:r>
              <a:rPr lang="sk-SK" sz="1400" err="1">
                <a:ea typeface="+mn-lt"/>
                <a:cs typeface="+mn-lt"/>
              </a:rPr>
              <a:t>Français</a:t>
            </a:r>
            <a:r>
              <a:rPr lang="sk-SK" sz="1400" dirty="0">
                <a:ea typeface="+mn-lt"/>
                <a:cs typeface="+mn-lt"/>
              </a:rPr>
              <a:t>, a </a:t>
            </a:r>
            <a:r>
              <a:rPr lang="sk-SK" sz="1400" err="1">
                <a:ea typeface="+mn-lt"/>
                <a:cs typeface="+mn-lt"/>
              </a:rPr>
              <a:t>été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promulgué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le</a:t>
            </a:r>
            <a:r>
              <a:rPr lang="sk-SK" sz="1400" dirty="0">
                <a:ea typeface="+mn-lt"/>
                <a:cs typeface="+mn-lt"/>
              </a:rPr>
              <a:t> 21 </a:t>
            </a:r>
            <a:r>
              <a:rPr lang="sk-SK" sz="1400" err="1">
                <a:ea typeface="+mn-lt"/>
                <a:cs typeface="+mn-lt"/>
              </a:rPr>
              <a:t>mars</a:t>
            </a:r>
            <a:r>
              <a:rPr lang="sk-SK" sz="1400" dirty="0">
                <a:ea typeface="+mn-lt"/>
                <a:cs typeface="+mn-lt"/>
              </a:rPr>
              <a:t> 1804. </a:t>
            </a:r>
            <a:r>
              <a:rPr lang="sk-SK" sz="1400" err="1">
                <a:ea typeface="+mn-lt"/>
                <a:cs typeface="+mn-lt"/>
              </a:rPr>
              <a:t>Son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objectif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était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d'unifier</a:t>
            </a:r>
            <a:r>
              <a:rPr lang="sk-SK" sz="1400" dirty="0">
                <a:ea typeface="+mn-lt"/>
                <a:cs typeface="+mn-lt"/>
              </a:rPr>
              <a:t> et de </a:t>
            </a:r>
            <a:r>
              <a:rPr lang="sk-SK" sz="1400" err="1">
                <a:ea typeface="+mn-lt"/>
                <a:cs typeface="+mn-lt"/>
              </a:rPr>
              <a:t>standardiser</a:t>
            </a:r>
            <a:r>
              <a:rPr lang="sk-SK" sz="1400" dirty="0">
                <a:ea typeface="+mn-lt"/>
                <a:cs typeface="+mn-lt"/>
              </a:rPr>
              <a:t> les </a:t>
            </a:r>
            <a:r>
              <a:rPr lang="sk-SK" sz="1400" err="1">
                <a:ea typeface="+mn-lt"/>
                <a:cs typeface="+mn-lt"/>
              </a:rPr>
              <a:t>lois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relatives</a:t>
            </a:r>
            <a:r>
              <a:rPr lang="sk-SK" sz="1400" dirty="0">
                <a:ea typeface="+mn-lt"/>
                <a:cs typeface="+mn-lt"/>
              </a:rPr>
              <a:t> au </a:t>
            </a:r>
            <a:r>
              <a:rPr lang="sk-SK" sz="1400" err="1">
                <a:ea typeface="+mn-lt"/>
                <a:cs typeface="+mn-lt"/>
              </a:rPr>
              <a:t>droit</a:t>
            </a:r>
            <a:r>
              <a:rPr lang="sk-SK" sz="1400" dirty="0">
                <a:ea typeface="+mn-lt"/>
                <a:cs typeface="+mn-lt"/>
              </a:rPr>
              <a:t> civil </a:t>
            </a:r>
            <a:r>
              <a:rPr lang="sk-SK" sz="1400" err="1">
                <a:ea typeface="+mn-lt"/>
                <a:cs typeface="+mn-lt"/>
              </a:rPr>
              <a:t>en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France</a:t>
            </a:r>
            <a:r>
              <a:rPr lang="sk-SK" sz="1400" dirty="0">
                <a:ea typeface="+mn-lt"/>
                <a:cs typeface="+mn-lt"/>
              </a:rPr>
              <a:t>.</a:t>
            </a:r>
            <a:endParaRPr lang="sk-SK" sz="1400">
              <a:cs typeface="Arial" panose="020B0604020202020204"/>
            </a:endParaRPr>
          </a:p>
          <a:p>
            <a:pPr marL="344170" indent="-344170">
              <a:lnSpc>
                <a:spcPct val="110000"/>
              </a:lnSpc>
            </a:pPr>
            <a:r>
              <a:rPr lang="sk-SK" sz="1400" b="1" err="1">
                <a:ea typeface="+mn-lt"/>
                <a:cs typeface="+mn-lt"/>
              </a:rPr>
              <a:t>Contenu</a:t>
            </a:r>
            <a:r>
              <a:rPr lang="sk-SK" sz="1400" dirty="0">
                <a:ea typeface="+mn-lt"/>
                <a:cs typeface="+mn-lt"/>
              </a:rPr>
              <a:t>: </a:t>
            </a:r>
            <a:r>
              <a:rPr lang="sk-SK" sz="1400" err="1">
                <a:ea typeface="+mn-lt"/>
                <a:cs typeface="+mn-lt"/>
              </a:rPr>
              <a:t>Le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Code</a:t>
            </a:r>
            <a:r>
              <a:rPr lang="sk-SK" sz="1400" dirty="0">
                <a:ea typeface="+mn-lt"/>
                <a:cs typeface="+mn-lt"/>
              </a:rPr>
              <a:t> civil </a:t>
            </a:r>
            <a:r>
              <a:rPr lang="sk-SK" sz="1400" err="1">
                <a:ea typeface="+mn-lt"/>
                <a:cs typeface="+mn-lt"/>
              </a:rPr>
              <a:t>se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composait</a:t>
            </a:r>
            <a:r>
              <a:rPr lang="sk-SK" sz="1400" dirty="0">
                <a:ea typeface="+mn-lt"/>
                <a:cs typeface="+mn-lt"/>
              </a:rPr>
              <a:t> de </a:t>
            </a:r>
            <a:r>
              <a:rPr lang="sk-SK" sz="1400" err="1">
                <a:ea typeface="+mn-lt"/>
                <a:cs typeface="+mn-lt"/>
              </a:rPr>
              <a:t>cinquante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livres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traitant</a:t>
            </a:r>
            <a:r>
              <a:rPr lang="sk-SK" sz="1400" dirty="0">
                <a:ea typeface="+mn-lt"/>
                <a:cs typeface="+mn-lt"/>
              </a:rPr>
              <a:t> de </a:t>
            </a:r>
            <a:r>
              <a:rPr lang="sk-SK" sz="1400" err="1">
                <a:ea typeface="+mn-lt"/>
                <a:cs typeface="+mn-lt"/>
              </a:rPr>
              <a:t>différents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aspects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du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droit</a:t>
            </a:r>
            <a:r>
              <a:rPr lang="sk-SK" sz="1400" dirty="0">
                <a:ea typeface="+mn-lt"/>
                <a:cs typeface="+mn-lt"/>
              </a:rPr>
              <a:t> civil, </a:t>
            </a:r>
            <a:r>
              <a:rPr lang="sk-SK" sz="1400" err="1">
                <a:ea typeface="+mn-lt"/>
                <a:cs typeface="+mn-lt"/>
              </a:rPr>
              <a:t>tels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que</a:t>
            </a:r>
            <a:r>
              <a:rPr lang="sk-SK" sz="1400" dirty="0">
                <a:ea typeface="+mn-lt"/>
                <a:cs typeface="+mn-lt"/>
              </a:rPr>
              <a:t> les </a:t>
            </a:r>
            <a:r>
              <a:rPr lang="sk-SK" sz="1400" err="1">
                <a:ea typeface="+mn-lt"/>
                <a:cs typeface="+mn-lt"/>
              </a:rPr>
              <a:t>droits</a:t>
            </a:r>
            <a:r>
              <a:rPr lang="sk-SK" sz="1400" dirty="0">
                <a:ea typeface="+mn-lt"/>
                <a:cs typeface="+mn-lt"/>
              </a:rPr>
              <a:t> de </a:t>
            </a:r>
            <a:r>
              <a:rPr lang="sk-SK" sz="1400" err="1">
                <a:ea typeface="+mn-lt"/>
                <a:cs typeface="+mn-lt"/>
              </a:rPr>
              <a:t>propriété</a:t>
            </a:r>
            <a:r>
              <a:rPr lang="sk-SK" sz="1400" dirty="0">
                <a:ea typeface="+mn-lt"/>
                <a:cs typeface="+mn-lt"/>
              </a:rPr>
              <a:t>, </a:t>
            </a:r>
            <a:r>
              <a:rPr lang="sk-SK" sz="1400" err="1">
                <a:ea typeface="+mn-lt"/>
                <a:cs typeface="+mn-lt"/>
              </a:rPr>
              <a:t>le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droit</a:t>
            </a:r>
            <a:r>
              <a:rPr lang="sk-SK" sz="1400" dirty="0">
                <a:ea typeface="+mn-lt"/>
                <a:cs typeface="+mn-lt"/>
              </a:rPr>
              <a:t> de la </a:t>
            </a:r>
            <a:r>
              <a:rPr lang="sk-SK" sz="1400" err="1">
                <a:ea typeface="+mn-lt"/>
                <a:cs typeface="+mn-lt"/>
              </a:rPr>
              <a:t>famille</a:t>
            </a:r>
            <a:r>
              <a:rPr lang="sk-SK" sz="1400" dirty="0">
                <a:ea typeface="+mn-lt"/>
                <a:cs typeface="+mn-lt"/>
              </a:rPr>
              <a:t>, les </a:t>
            </a:r>
            <a:r>
              <a:rPr lang="sk-SK" sz="1400" err="1">
                <a:ea typeface="+mn-lt"/>
                <a:cs typeface="+mn-lt"/>
              </a:rPr>
              <a:t>successions</a:t>
            </a:r>
            <a:r>
              <a:rPr lang="sk-SK" sz="1400" dirty="0">
                <a:ea typeface="+mn-lt"/>
                <a:cs typeface="+mn-lt"/>
              </a:rPr>
              <a:t>, les </a:t>
            </a:r>
            <a:r>
              <a:rPr lang="sk-SK" sz="1400" err="1">
                <a:ea typeface="+mn-lt"/>
                <a:cs typeface="+mn-lt"/>
              </a:rPr>
              <a:t>contrats</a:t>
            </a:r>
            <a:r>
              <a:rPr lang="sk-SK" sz="1400" dirty="0">
                <a:ea typeface="+mn-lt"/>
                <a:cs typeface="+mn-lt"/>
              </a:rPr>
              <a:t> et les </a:t>
            </a:r>
            <a:r>
              <a:rPr lang="sk-SK" sz="1400" err="1">
                <a:ea typeface="+mn-lt"/>
                <a:cs typeface="+mn-lt"/>
              </a:rPr>
              <a:t>responsabilités</a:t>
            </a:r>
            <a:r>
              <a:rPr lang="sk-SK" sz="1400" dirty="0">
                <a:ea typeface="+mn-lt"/>
                <a:cs typeface="+mn-lt"/>
              </a:rPr>
              <a:t>. </a:t>
            </a:r>
            <a:r>
              <a:rPr lang="sk-SK" sz="1400" err="1">
                <a:ea typeface="+mn-lt"/>
                <a:cs typeface="+mn-lt"/>
              </a:rPr>
              <a:t>Il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définissait</a:t>
            </a:r>
            <a:r>
              <a:rPr lang="sk-SK" sz="1400" dirty="0">
                <a:ea typeface="+mn-lt"/>
                <a:cs typeface="+mn-lt"/>
              </a:rPr>
              <a:t> les </a:t>
            </a:r>
            <a:r>
              <a:rPr lang="sk-SK" sz="1400" err="1">
                <a:ea typeface="+mn-lt"/>
                <a:cs typeface="+mn-lt"/>
              </a:rPr>
              <a:t>droits</a:t>
            </a:r>
            <a:r>
              <a:rPr lang="sk-SK" sz="1400" dirty="0">
                <a:ea typeface="+mn-lt"/>
                <a:cs typeface="+mn-lt"/>
              </a:rPr>
              <a:t> et les </a:t>
            </a:r>
            <a:r>
              <a:rPr lang="sk-SK" sz="1400" err="1">
                <a:ea typeface="+mn-lt"/>
                <a:cs typeface="+mn-lt"/>
              </a:rPr>
              <a:t>devoirs</a:t>
            </a:r>
            <a:r>
              <a:rPr lang="sk-SK" sz="1400" dirty="0">
                <a:ea typeface="+mn-lt"/>
                <a:cs typeface="+mn-lt"/>
              </a:rPr>
              <a:t> des </a:t>
            </a:r>
            <a:r>
              <a:rPr lang="sk-SK" sz="1400" err="1">
                <a:ea typeface="+mn-lt"/>
                <a:cs typeface="+mn-lt"/>
              </a:rPr>
              <a:t>citoyens</a:t>
            </a:r>
            <a:r>
              <a:rPr lang="sk-SK" sz="1400" dirty="0">
                <a:ea typeface="+mn-lt"/>
                <a:cs typeface="+mn-lt"/>
              </a:rPr>
              <a:t>, </a:t>
            </a:r>
            <a:r>
              <a:rPr lang="sk-SK" sz="1400" err="1">
                <a:ea typeface="+mn-lt"/>
                <a:cs typeface="+mn-lt"/>
              </a:rPr>
              <a:t>ainsi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que</a:t>
            </a:r>
            <a:r>
              <a:rPr lang="sk-SK" sz="1400" dirty="0">
                <a:ea typeface="+mn-lt"/>
                <a:cs typeface="+mn-lt"/>
              </a:rPr>
              <a:t> les </a:t>
            </a:r>
            <a:r>
              <a:rPr lang="sk-SK" sz="1400" err="1">
                <a:ea typeface="+mn-lt"/>
                <a:cs typeface="+mn-lt"/>
              </a:rPr>
              <a:t>procédures</a:t>
            </a:r>
            <a:r>
              <a:rPr lang="sk-SK" sz="1400" dirty="0">
                <a:ea typeface="+mn-lt"/>
                <a:cs typeface="+mn-lt"/>
              </a:rPr>
              <a:t> et les </a:t>
            </a:r>
            <a:r>
              <a:rPr lang="sk-SK" sz="1400" err="1">
                <a:ea typeface="+mn-lt"/>
                <a:cs typeface="+mn-lt"/>
              </a:rPr>
              <a:t>conventions</a:t>
            </a:r>
            <a:r>
              <a:rPr lang="sk-SK" sz="1400" dirty="0">
                <a:ea typeface="+mn-lt"/>
                <a:cs typeface="+mn-lt"/>
              </a:rPr>
              <a:t> à </a:t>
            </a:r>
            <a:r>
              <a:rPr lang="sk-SK" sz="1400" err="1">
                <a:ea typeface="+mn-lt"/>
                <a:cs typeface="+mn-lt"/>
              </a:rPr>
              <a:t>respecter</a:t>
            </a:r>
            <a:r>
              <a:rPr lang="sk-SK" sz="1400" dirty="0">
                <a:ea typeface="+mn-lt"/>
                <a:cs typeface="+mn-lt"/>
              </a:rPr>
              <a:t>.</a:t>
            </a:r>
            <a:endParaRPr lang="sk-SK" sz="1400">
              <a:cs typeface="Arial" panose="020B0604020202020204"/>
            </a:endParaRPr>
          </a:p>
          <a:p>
            <a:pPr marL="344170" indent="-344170">
              <a:lnSpc>
                <a:spcPct val="110000"/>
              </a:lnSpc>
            </a:pPr>
            <a:r>
              <a:rPr lang="sk-SK" sz="1400" b="1" err="1">
                <a:ea typeface="+mn-lt"/>
                <a:cs typeface="+mn-lt"/>
              </a:rPr>
              <a:t>Impact</a:t>
            </a:r>
            <a:r>
              <a:rPr lang="sk-SK" sz="1400" b="1" dirty="0">
                <a:ea typeface="+mn-lt"/>
                <a:cs typeface="+mn-lt"/>
              </a:rPr>
              <a:t> à </a:t>
            </a:r>
            <a:r>
              <a:rPr lang="sk-SK" sz="1400" b="1" err="1">
                <a:ea typeface="+mn-lt"/>
                <a:cs typeface="+mn-lt"/>
              </a:rPr>
              <a:t>long</a:t>
            </a:r>
            <a:r>
              <a:rPr lang="sk-SK" sz="1400" b="1" dirty="0">
                <a:ea typeface="+mn-lt"/>
                <a:cs typeface="+mn-lt"/>
              </a:rPr>
              <a:t> </a:t>
            </a:r>
            <a:r>
              <a:rPr lang="sk-SK" sz="1400" b="1" err="1">
                <a:ea typeface="+mn-lt"/>
                <a:cs typeface="+mn-lt"/>
              </a:rPr>
              <a:t>terme</a:t>
            </a:r>
            <a:r>
              <a:rPr lang="sk-SK" sz="1400" dirty="0">
                <a:ea typeface="+mn-lt"/>
                <a:cs typeface="+mn-lt"/>
              </a:rPr>
              <a:t>: </a:t>
            </a:r>
            <a:r>
              <a:rPr lang="sk-SK" sz="1400" err="1">
                <a:ea typeface="+mn-lt"/>
                <a:cs typeface="+mn-lt"/>
              </a:rPr>
              <a:t>Le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Code</a:t>
            </a:r>
            <a:r>
              <a:rPr lang="sk-SK" sz="1400" dirty="0">
                <a:ea typeface="+mn-lt"/>
                <a:cs typeface="+mn-lt"/>
              </a:rPr>
              <a:t> civil </a:t>
            </a:r>
            <a:r>
              <a:rPr lang="sk-SK" sz="1400" err="1">
                <a:ea typeface="+mn-lt"/>
                <a:cs typeface="+mn-lt"/>
              </a:rPr>
              <a:t>est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resté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en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vigueur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en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France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même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après</a:t>
            </a:r>
            <a:r>
              <a:rPr lang="sk-SK" sz="1400" dirty="0">
                <a:ea typeface="+mn-lt"/>
                <a:cs typeface="+mn-lt"/>
              </a:rPr>
              <a:t> la chute de </a:t>
            </a:r>
            <a:r>
              <a:rPr lang="sk-SK" sz="1400" err="1">
                <a:ea typeface="+mn-lt"/>
                <a:cs typeface="+mn-lt"/>
              </a:rPr>
              <a:t>Napoléon</a:t>
            </a:r>
            <a:r>
              <a:rPr lang="sk-SK" sz="1400" dirty="0">
                <a:ea typeface="+mn-lt"/>
                <a:cs typeface="+mn-lt"/>
              </a:rPr>
              <a:t> et a </a:t>
            </a:r>
            <a:r>
              <a:rPr lang="sk-SK" sz="1400" err="1">
                <a:ea typeface="+mn-lt"/>
                <a:cs typeface="+mn-lt"/>
              </a:rPr>
              <a:t>été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modifié</a:t>
            </a:r>
            <a:r>
              <a:rPr lang="sk-SK" sz="1400" dirty="0">
                <a:ea typeface="+mn-lt"/>
                <a:cs typeface="+mn-lt"/>
              </a:rPr>
              <a:t> et </a:t>
            </a:r>
            <a:r>
              <a:rPr lang="sk-SK" sz="1400" err="1">
                <a:ea typeface="+mn-lt"/>
                <a:cs typeface="+mn-lt"/>
              </a:rPr>
              <a:t>mis</a:t>
            </a:r>
            <a:r>
              <a:rPr lang="sk-SK" sz="1400" dirty="0">
                <a:ea typeface="+mn-lt"/>
                <a:cs typeface="+mn-lt"/>
              </a:rPr>
              <a:t> à </a:t>
            </a:r>
            <a:r>
              <a:rPr lang="sk-SK" sz="1400" err="1">
                <a:ea typeface="+mn-lt"/>
                <a:cs typeface="+mn-lt"/>
              </a:rPr>
              <a:t>jour</a:t>
            </a:r>
            <a:r>
              <a:rPr lang="sk-SK" sz="1400" dirty="0">
                <a:ea typeface="+mn-lt"/>
                <a:cs typeface="+mn-lt"/>
              </a:rPr>
              <a:t> au </a:t>
            </a:r>
            <a:r>
              <a:rPr lang="sk-SK" sz="1400" err="1">
                <a:ea typeface="+mn-lt"/>
                <a:cs typeface="+mn-lt"/>
              </a:rPr>
              <a:t>fil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du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temps</a:t>
            </a:r>
            <a:r>
              <a:rPr lang="sk-SK" sz="1400" dirty="0">
                <a:ea typeface="+mn-lt"/>
                <a:cs typeface="+mn-lt"/>
              </a:rPr>
              <a:t>. </a:t>
            </a:r>
            <a:r>
              <a:rPr lang="sk-SK" sz="1400" err="1">
                <a:ea typeface="+mn-lt"/>
                <a:cs typeface="+mn-lt"/>
              </a:rPr>
              <a:t>Ses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principes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se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sont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étendus</a:t>
            </a:r>
            <a:r>
              <a:rPr lang="sk-SK" sz="1400" dirty="0">
                <a:ea typeface="+mn-lt"/>
                <a:cs typeface="+mn-lt"/>
              </a:rPr>
              <a:t> à </a:t>
            </a:r>
            <a:r>
              <a:rPr lang="sk-SK" sz="1400" err="1">
                <a:ea typeface="+mn-lt"/>
                <a:cs typeface="+mn-lt"/>
              </a:rPr>
              <a:t>d'autres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pays</a:t>
            </a:r>
            <a:r>
              <a:rPr lang="sk-SK" sz="1400" dirty="0">
                <a:ea typeface="+mn-lt"/>
                <a:cs typeface="+mn-lt"/>
              </a:rPr>
              <a:t> et </a:t>
            </a:r>
            <a:r>
              <a:rPr lang="sk-SK" sz="1400" err="1">
                <a:ea typeface="+mn-lt"/>
                <a:cs typeface="+mn-lt"/>
              </a:rPr>
              <a:t>ont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eu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une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influence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sur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le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droit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international</a:t>
            </a:r>
            <a:r>
              <a:rPr lang="sk-SK" sz="1400" dirty="0">
                <a:ea typeface="+mn-lt"/>
                <a:cs typeface="+mn-lt"/>
              </a:rPr>
              <a:t> et </a:t>
            </a:r>
            <a:r>
              <a:rPr lang="sk-SK" sz="1400" err="1">
                <a:ea typeface="+mn-lt"/>
                <a:cs typeface="+mn-lt"/>
              </a:rPr>
              <a:t>le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développement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du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droit</a:t>
            </a:r>
            <a:r>
              <a:rPr lang="sk-SK" sz="1400" dirty="0">
                <a:ea typeface="+mn-lt"/>
                <a:cs typeface="+mn-lt"/>
              </a:rPr>
              <a:t> civil à </a:t>
            </a:r>
            <a:r>
              <a:rPr lang="sk-SK" sz="1400" err="1">
                <a:ea typeface="+mn-lt"/>
                <a:cs typeface="+mn-lt"/>
              </a:rPr>
              <a:t>travers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le</a:t>
            </a:r>
            <a:r>
              <a:rPr lang="sk-SK" sz="1400" dirty="0">
                <a:ea typeface="+mn-lt"/>
                <a:cs typeface="+mn-lt"/>
              </a:rPr>
              <a:t> </a:t>
            </a:r>
            <a:r>
              <a:rPr lang="sk-SK" sz="1400" err="1">
                <a:ea typeface="+mn-lt"/>
                <a:cs typeface="+mn-lt"/>
              </a:rPr>
              <a:t>monde</a:t>
            </a:r>
            <a:r>
              <a:rPr lang="sk-SK" sz="1400" dirty="0">
                <a:ea typeface="+mn-lt"/>
                <a:cs typeface="+mn-lt"/>
              </a:rPr>
              <a:t>.</a:t>
            </a:r>
            <a:endParaRPr lang="sk-SK" sz="1400" dirty="0">
              <a:cs typeface="Arial" panose="020B0604020202020204"/>
            </a:endParaRPr>
          </a:p>
          <a:p>
            <a:pPr marL="344170" indent="-344170">
              <a:lnSpc>
                <a:spcPct val="110000"/>
              </a:lnSpc>
            </a:pPr>
            <a:endParaRPr lang="sk-SK" sz="1100">
              <a:cs typeface="Arial" panose="020B0604020202020204"/>
            </a:endParaRPr>
          </a:p>
          <a:p>
            <a:pPr marL="344170" indent="-344170">
              <a:lnSpc>
                <a:spcPct val="110000"/>
              </a:lnSpc>
            </a:pPr>
            <a:endParaRPr lang="sk-SK" sz="1100">
              <a:cs typeface="Arial" panose="020B0604020202020204"/>
            </a:endParaRPr>
          </a:p>
          <a:p>
            <a:pPr marL="344170" indent="-344170">
              <a:lnSpc>
                <a:spcPct val="110000"/>
              </a:lnSpc>
            </a:pPr>
            <a:endParaRPr lang="sk-SK" sz="1100">
              <a:cs typeface="Arial" panose="020B060402020202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FBE0AC-23B1-4352-95D2-C71EB6D15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7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1A1F3A1-EAF5-4058-B9A2-1B78DE4CC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68409D-FE91-4743-8ED2-B120D7E3A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A83AE1-B0BF-44D9-80C8-3289540C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AA8CEB9-6D18-41E0-9CE0-D2722018C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2C037B-519A-49BF-BA66-4C2737E51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C0F2CE-E0D7-479F-B6F5-53D255D4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D86617-F1F8-8AF2-0BB2-EA70F9A05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351" y="808056"/>
            <a:ext cx="4168377" cy="1077229"/>
          </a:xfrm>
        </p:spPr>
        <p:txBody>
          <a:bodyPr>
            <a:normAutofit fontScale="90000"/>
          </a:bodyPr>
          <a:lstStyle/>
          <a:p>
            <a:pPr algn="l"/>
            <a:r>
              <a:rPr lang="sk-SK" sz="2900" dirty="0" err="1">
                <a:cs typeface="Arial"/>
              </a:rPr>
              <a:t>Le</a:t>
            </a:r>
            <a:r>
              <a:rPr lang="sk-SK" sz="2900" dirty="0">
                <a:cs typeface="Arial"/>
              </a:rPr>
              <a:t> </a:t>
            </a:r>
            <a:r>
              <a:rPr lang="sk-SK" sz="2900" dirty="0" err="1">
                <a:cs typeface="Arial"/>
              </a:rPr>
              <a:t>Code</a:t>
            </a:r>
            <a:r>
              <a:rPr lang="sk-SK" sz="2900" dirty="0">
                <a:cs typeface="Arial"/>
              </a:rPr>
              <a:t> civil et </a:t>
            </a:r>
            <a:r>
              <a:rPr lang="sk-SK" sz="2900" dirty="0" err="1">
                <a:cs typeface="Arial"/>
              </a:rPr>
              <a:t>d</a:t>
            </a:r>
            <a:r>
              <a:rPr lang="sk-SK" sz="2900" dirty="0" err="1">
                <a:ea typeface="+mj-lt"/>
                <a:cs typeface="+mj-lt"/>
              </a:rPr>
              <a:t>roit</a:t>
            </a:r>
            <a:r>
              <a:rPr lang="sk-SK" sz="2900" dirty="0">
                <a:ea typeface="+mj-lt"/>
                <a:cs typeface="+mj-lt"/>
              </a:rPr>
              <a:t> à la vie </a:t>
            </a:r>
            <a:r>
              <a:rPr lang="sk-SK" sz="2900" dirty="0" err="1">
                <a:ea typeface="+mj-lt"/>
                <a:cs typeface="+mj-lt"/>
              </a:rPr>
              <a:t>privée</a:t>
            </a:r>
            <a:r>
              <a:rPr lang="sk-SK" sz="2900" dirty="0">
                <a:ea typeface="+mj-lt"/>
                <a:cs typeface="+mj-lt"/>
              </a:rPr>
              <a:t> et à la </a:t>
            </a:r>
            <a:r>
              <a:rPr lang="sk-SK" sz="2900" dirty="0" err="1">
                <a:ea typeface="+mj-lt"/>
                <a:cs typeface="+mj-lt"/>
              </a:rPr>
              <a:t>propriété</a:t>
            </a:r>
            <a:endParaRPr lang="sk-SK" sz="2900" dirty="0" err="1"/>
          </a:p>
        </p:txBody>
      </p:sp>
      <p:pic>
        <p:nvPicPr>
          <p:cNvPr id="4" name="Obrázok 3" descr="Obrázok, na ktorom je maľovanie, ošatenie, ľudská tvár, umenie&#10;&#10;Automaticky generovaný popis">
            <a:extLst>
              <a:ext uri="{FF2B5EF4-FFF2-40B4-BE49-F238E27FC236}">
                <a16:creationId xmlns:a16="http://schemas.microsoft.com/office/drawing/2014/main" id="{5EDCFF39-BC5F-8F3B-0478-526A4185A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14" r="2" b="2"/>
          <a:stretch/>
        </p:blipFill>
        <p:spPr>
          <a:xfrm>
            <a:off x="1659297" y="647190"/>
            <a:ext cx="3781046" cy="5564283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421BB24-82A9-A402-3245-61559D426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559" y="413098"/>
            <a:ext cx="5397641" cy="6441978"/>
          </a:xfrm>
        </p:spPr>
        <p:txBody>
          <a:bodyPr>
            <a:normAutofit/>
          </a:bodyPr>
          <a:lstStyle/>
          <a:p>
            <a:pPr marL="344170" indent="-344170">
              <a:lnSpc>
                <a:spcPct val="110000"/>
              </a:lnSpc>
            </a:pPr>
            <a:endParaRPr lang="sk-SK" sz="1600" dirty="0">
              <a:ea typeface="+mn-lt"/>
              <a:cs typeface="+mn-lt"/>
            </a:endParaRPr>
          </a:p>
          <a:p>
            <a:pPr marL="344170" indent="-344170">
              <a:lnSpc>
                <a:spcPct val="110000"/>
              </a:lnSpc>
            </a:pPr>
            <a:endParaRPr lang="sk-SK" sz="1600" dirty="0">
              <a:ea typeface="+mn-lt"/>
              <a:cs typeface="+mn-lt"/>
            </a:endParaRPr>
          </a:p>
          <a:p>
            <a:pPr marL="344170" indent="-344170">
              <a:lnSpc>
                <a:spcPct val="110000"/>
              </a:lnSpc>
            </a:pPr>
            <a:r>
              <a:rPr lang="sk-SK" sz="1600" dirty="0" err="1">
                <a:ea typeface="+mn-lt"/>
                <a:cs typeface="+mn-lt"/>
              </a:rPr>
              <a:t>Le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Code</a:t>
            </a:r>
            <a:r>
              <a:rPr lang="sk-SK" sz="1600" dirty="0">
                <a:ea typeface="+mn-lt"/>
                <a:cs typeface="+mn-lt"/>
              </a:rPr>
              <a:t> civil </a:t>
            </a:r>
            <a:r>
              <a:rPr lang="sk-SK" sz="1600" dirty="0" err="1">
                <a:ea typeface="+mn-lt"/>
                <a:cs typeface="+mn-lt"/>
              </a:rPr>
              <a:t>reconnaissait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l'importance</a:t>
            </a:r>
            <a:r>
              <a:rPr lang="sk-SK" sz="1600" dirty="0">
                <a:ea typeface="+mn-lt"/>
                <a:cs typeface="+mn-lt"/>
              </a:rPr>
              <a:t> de la </a:t>
            </a:r>
            <a:r>
              <a:rPr lang="sk-SK" sz="1600" dirty="0" err="1">
                <a:ea typeface="+mn-lt"/>
                <a:cs typeface="+mn-lt"/>
              </a:rPr>
              <a:t>liberté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individuelle</a:t>
            </a:r>
            <a:r>
              <a:rPr lang="sk-SK" sz="1600" dirty="0">
                <a:ea typeface="+mn-lt"/>
                <a:cs typeface="+mn-lt"/>
              </a:rPr>
              <a:t> et </a:t>
            </a:r>
            <a:r>
              <a:rPr lang="sk-SK" sz="1600" dirty="0" err="1">
                <a:ea typeface="+mn-lt"/>
                <a:cs typeface="+mn-lt"/>
              </a:rPr>
              <a:t>du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droit</a:t>
            </a:r>
            <a:r>
              <a:rPr lang="sk-SK" sz="1600" dirty="0">
                <a:ea typeface="+mn-lt"/>
                <a:cs typeface="+mn-lt"/>
              </a:rPr>
              <a:t> de </a:t>
            </a:r>
            <a:r>
              <a:rPr lang="sk-SK" sz="1600" dirty="0" err="1">
                <a:ea typeface="+mn-lt"/>
                <a:cs typeface="+mn-lt"/>
              </a:rPr>
              <a:t>propriété</a:t>
            </a:r>
            <a:r>
              <a:rPr lang="sk-SK" sz="1600" dirty="0">
                <a:ea typeface="+mn-lt"/>
                <a:cs typeface="+mn-lt"/>
              </a:rPr>
              <a:t>, </a:t>
            </a:r>
            <a:r>
              <a:rPr lang="sk-SK" sz="1600" dirty="0" err="1">
                <a:ea typeface="+mn-lt"/>
                <a:cs typeface="+mn-lt"/>
              </a:rPr>
              <a:t>incluant</a:t>
            </a:r>
            <a:r>
              <a:rPr lang="sk-SK" sz="1600" dirty="0">
                <a:ea typeface="+mn-lt"/>
                <a:cs typeface="+mn-lt"/>
              </a:rPr>
              <a:t> la </a:t>
            </a:r>
            <a:r>
              <a:rPr lang="sk-SK" sz="1600" dirty="0" err="1">
                <a:ea typeface="+mn-lt"/>
                <a:cs typeface="+mn-lt"/>
              </a:rPr>
              <a:t>protection</a:t>
            </a:r>
            <a:r>
              <a:rPr lang="sk-SK" sz="1600" dirty="0">
                <a:ea typeface="+mn-lt"/>
                <a:cs typeface="+mn-lt"/>
              </a:rPr>
              <a:t> de la </a:t>
            </a:r>
            <a:r>
              <a:rPr lang="sk-SK" sz="1600" dirty="0" err="1">
                <a:ea typeface="+mn-lt"/>
                <a:cs typeface="+mn-lt"/>
              </a:rPr>
              <a:t>sphère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personnelle</a:t>
            </a:r>
            <a:r>
              <a:rPr lang="sk-SK" sz="1600" dirty="0">
                <a:ea typeface="+mn-lt"/>
                <a:cs typeface="+mn-lt"/>
              </a:rPr>
              <a:t> et </a:t>
            </a:r>
            <a:r>
              <a:rPr lang="sk-SK" sz="1600" dirty="0" err="1">
                <a:ea typeface="+mn-lt"/>
                <a:cs typeface="+mn-lt"/>
              </a:rPr>
              <a:t>familiale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contre</a:t>
            </a:r>
            <a:r>
              <a:rPr lang="sk-SK" sz="1600" dirty="0">
                <a:ea typeface="+mn-lt"/>
                <a:cs typeface="+mn-lt"/>
              </a:rPr>
              <a:t> les </a:t>
            </a:r>
            <a:r>
              <a:rPr lang="sk-SK" sz="1600" dirty="0" err="1">
                <a:ea typeface="+mn-lt"/>
                <a:cs typeface="+mn-lt"/>
              </a:rPr>
              <a:t>ingérences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injustifiées</a:t>
            </a:r>
            <a:r>
              <a:rPr lang="sk-SK" sz="1600" dirty="0">
                <a:ea typeface="+mn-lt"/>
                <a:cs typeface="+mn-lt"/>
              </a:rPr>
              <a:t> de </a:t>
            </a:r>
            <a:r>
              <a:rPr lang="sk-SK" sz="1600" dirty="0" err="1">
                <a:ea typeface="+mn-lt"/>
                <a:cs typeface="+mn-lt"/>
              </a:rPr>
              <a:t>l'État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ou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d'autres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individus</a:t>
            </a:r>
            <a:r>
              <a:rPr lang="sk-SK" sz="1600" dirty="0">
                <a:ea typeface="+mn-lt"/>
                <a:cs typeface="+mn-lt"/>
              </a:rPr>
              <a:t>. </a:t>
            </a:r>
            <a:r>
              <a:rPr lang="sk-SK" sz="1600" dirty="0" err="1">
                <a:ea typeface="+mn-lt"/>
                <a:cs typeface="+mn-lt"/>
              </a:rPr>
              <a:t>Il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permettait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aux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individus</a:t>
            </a:r>
            <a:r>
              <a:rPr lang="sk-SK" sz="1600" dirty="0">
                <a:ea typeface="+mn-lt"/>
                <a:cs typeface="+mn-lt"/>
              </a:rPr>
              <a:t> de </a:t>
            </a:r>
            <a:r>
              <a:rPr lang="sk-SK" sz="1600" dirty="0" err="1">
                <a:ea typeface="+mn-lt"/>
                <a:cs typeface="+mn-lt"/>
              </a:rPr>
              <a:t>contrôler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leurs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biens</a:t>
            </a:r>
            <a:r>
              <a:rPr lang="sk-SK" sz="1600" dirty="0">
                <a:ea typeface="+mn-lt"/>
                <a:cs typeface="+mn-lt"/>
              </a:rPr>
              <a:t> et </a:t>
            </a:r>
            <a:r>
              <a:rPr lang="sk-SK" sz="1600" dirty="0" err="1">
                <a:ea typeface="+mn-lt"/>
                <a:cs typeface="+mn-lt"/>
              </a:rPr>
              <a:t>garantissait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que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leur</a:t>
            </a:r>
            <a:r>
              <a:rPr lang="sk-SK" sz="1600" dirty="0">
                <a:ea typeface="+mn-lt"/>
                <a:cs typeface="+mn-lt"/>
              </a:rPr>
              <a:t> vie </a:t>
            </a:r>
            <a:r>
              <a:rPr lang="sk-SK" sz="1600" dirty="0" err="1">
                <a:ea typeface="+mn-lt"/>
                <a:cs typeface="+mn-lt"/>
              </a:rPr>
              <a:t>privée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ne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soit</a:t>
            </a:r>
            <a:r>
              <a:rPr lang="sk-SK" sz="1600" dirty="0">
                <a:ea typeface="+mn-lt"/>
                <a:cs typeface="+mn-lt"/>
              </a:rPr>
              <a:t> pas </a:t>
            </a:r>
            <a:r>
              <a:rPr lang="sk-SK" sz="1600" dirty="0" err="1">
                <a:ea typeface="+mn-lt"/>
                <a:cs typeface="+mn-lt"/>
              </a:rPr>
              <a:t>indûment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violée</a:t>
            </a:r>
            <a:r>
              <a:rPr lang="sk-SK" sz="1600" dirty="0">
                <a:ea typeface="+mn-lt"/>
                <a:cs typeface="+mn-lt"/>
              </a:rPr>
              <a:t>. </a:t>
            </a:r>
            <a:r>
              <a:rPr lang="sk-SK" sz="1600" dirty="0" err="1">
                <a:ea typeface="+mn-lt"/>
                <a:cs typeface="+mn-lt"/>
              </a:rPr>
              <a:t>Le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Code</a:t>
            </a:r>
            <a:r>
              <a:rPr lang="sk-SK" sz="1600" dirty="0">
                <a:ea typeface="+mn-lt"/>
                <a:cs typeface="+mn-lt"/>
              </a:rPr>
              <a:t> civil </a:t>
            </a:r>
            <a:r>
              <a:rPr lang="sk-SK" sz="1600" dirty="0" err="1">
                <a:ea typeface="+mn-lt"/>
                <a:cs typeface="+mn-lt"/>
              </a:rPr>
              <a:t>établissait</a:t>
            </a:r>
            <a:r>
              <a:rPr lang="sk-SK" sz="1600" dirty="0">
                <a:ea typeface="+mn-lt"/>
                <a:cs typeface="+mn-lt"/>
              </a:rPr>
              <a:t> des </a:t>
            </a:r>
            <a:r>
              <a:rPr lang="sk-SK" sz="1600" dirty="0" err="1">
                <a:ea typeface="+mn-lt"/>
                <a:cs typeface="+mn-lt"/>
              </a:rPr>
              <a:t>normes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juridiques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fondamentales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protégeant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le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droit</a:t>
            </a:r>
            <a:r>
              <a:rPr lang="sk-SK" sz="1600" dirty="0">
                <a:ea typeface="+mn-lt"/>
                <a:cs typeface="+mn-lt"/>
              </a:rPr>
              <a:t> des </a:t>
            </a:r>
            <a:r>
              <a:rPr lang="sk-SK" sz="1600" dirty="0" err="1">
                <a:ea typeface="+mn-lt"/>
                <a:cs typeface="+mn-lt"/>
              </a:rPr>
              <a:t>citoyens</a:t>
            </a:r>
            <a:r>
              <a:rPr lang="sk-SK" sz="1600" dirty="0">
                <a:ea typeface="+mn-lt"/>
                <a:cs typeface="+mn-lt"/>
              </a:rPr>
              <a:t> à la vie </a:t>
            </a:r>
            <a:r>
              <a:rPr lang="sk-SK" sz="1600" dirty="0" err="1">
                <a:ea typeface="+mn-lt"/>
                <a:cs typeface="+mn-lt"/>
              </a:rPr>
              <a:t>privée</a:t>
            </a:r>
            <a:r>
              <a:rPr lang="sk-SK" sz="1600" dirty="0">
                <a:ea typeface="+mn-lt"/>
                <a:cs typeface="+mn-lt"/>
              </a:rPr>
              <a:t> et à </a:t>
            </a:r>
            <a:r>
              <a:rPr lang="sk-SK" sz="1600" dirty="0" err="1">
                <a:ea typeface="+mn-lt"/>
                <a:cs typeface="+mn-lt"/>
              </a:rPr>
              <a:t>l'utilisation</a:t>
            </a:r>
            <a:r>
              <a:rPr lang="sk-SK" sz="1600" dirty="0">
                <a:ea typeface="+mn-lt"/>
                <a:cs typeface="+mn-lt"/>
              </a:rPr>
              <a:t> libre de </a:t>
            </a:r>
            <a:r>
              <a:rPr lang="sk-SK" sz="1600" dirty="0" err="1">
                <a:ea typeface="+mn-lt"/>
                <a:cs typeface="+mn-lt"/>
              </a:rPr>
              <a:t>leurs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biens</a:t>
            </a:r>
            <a:r>
              <a:rPr lang="sk-SK" sz="1600" dirty="0">
                <a:ea typeface="+mn-lt"/>
                <a:cs typeface="+mn-lt"/>
              </a:rPr>
              <a:t>. Cela </a:t>
            </a:r>
            <a:r>
              <a:rPr lang="sk-SK" sz="1600" dirty="0" err="1">
                <a:ea typeface="+mn-lt"/>
                <a:cs typeface="+mn-lt"/>
              </a:rPr>
              <a:t>assurait</a:t>
            </a:r>
            <a:r>
              <a:rPr lang="sk-SK" sz="1600" dirty="0">
                <a:ea typeface="+mn-lt"/>
                <a:cs typeface="+mn-lt"/>
              </a:rPr>
              <a:t> la </a:t>
            </a:r>
            <a:r>
              <a:rPr lang="sk-SK" sz="1600" dirty="0" err="1">
                <a:ea typeface="+mn-lt"/>
                <a:cs typeface="+mn-lt"/>
              </a:rPr>
              <a:t>stabilité</a:t>
            </a:r>
            <a:r>
              <a:rPr lang="sk-SK" sz="1600" dirty="0">
                <a:ea typeface="+mn-lt"/>
                <a:cs typeface="+mn-lt"/>
              </a:rPr>
              <a:t> et la </a:t>
            </a:r>
            <a:r>
              <a:rPr lang="sk-SK" sz="1600" dirty="0" err="1">
                <a:ea typeface="+mn-lt"/>
                <a:cs typeface="+mn-lt"/>
              </a:rPr>
              <a:t>sécurité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dans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le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domaine</a:t>
            </a:r>
            <a:r>
              <a:rPr lang="sk-SK" sz="1600" dirty="0">
                <a:ea typeface="+mn-lt"/>
                <a:cs typeface="+mn-lt"/>
              </a:rPr>
              <a:t> de la </a:t>
            </a:r>
            <a:r>
              <a:rPr lang="sk-SK" sz="1600" dirty="0" err="1">
                <a:ea typeface="+mn-lt"/>
                <a:cs typeface="+mn-lt"/>
              </a:rPr>
              <a:t>propriété</a:t>
            </a:r>
            <a:r>
              <a:rPr lang="sk-SK" sz="1600" dirty="0">
                <a:ea typeface="+mn-lt"/>
                <a:cs typeface="+mn-lt"/>
              </a:rPr>
              <a:t> et de la vie </a:t>
            </a:r>
            <a:r>
              <a:rPr lang="sk-SK" sz="1600" dirty="0" err="1">
                <a:ea typeface="+mn-lt"/>
                <a:cs typeface="+mn-lt"/>
              </a:rPr>
              <a:t>privée</a:t>
            </a:r>
            <a:r>
              <a:rPr lang="sk-SK" sz="1600" dirty="0">
                <a:ea typeface="+mn-lt"/>
                <a:cs typeface="+mn-lt"/>
              </a:rPr>
              <a:t> des </a:t>
            </a:r>
            <a:r>
              <a:rPr lang="sk-SK" sz="1600" dirty="0" err="1">
                <a:ea typeface="+mn-lt"/>
                <a:cs typeface="+mn-lt"/>
              </a:rPr>
              <a:t>individus</a:t>
            </a:r>
            <a:r>
              <a:rPr lang="sk-SK" sz="1600" dirty="0">
                <a:ea typeface="+mn-lt"/>
                <a:cs typeface="+mn-lt"/>
              </a:rPr>
              <a:t>. Les </a:t>
            </a:r>
            <a:r>
              <a:rPr lang="sk-SK" sz="1600" dirty="0" err="1">
                <a:ea typeface="+mn-lt"/>
                <a:cs typeface="+mn-lt"/>
              </a:rPr>
              <a:t>libertés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individuelles</a:t>
            </a:r>
            <a:r>
              <a:rPr lang="sk-SK" sz="1600" dirty="0">
                <a:ea typeface="+mn-lt"/>
                <a:cs typeface="+mn-lt"/>
              </a:rPr>
              <a:t> et les </a:t>
            </a:r>
            <a:r>
              <a:rPr lang="sk-SK" sz="1600" dirty="0" err="1">
                <a:ea typeface="+mn-lt"/>
                <a:cs typeface="+mn-lt"/>
              </a:rPr>
              <a:t>droits</a:t>
            </a:r>
            <a:r>
              <a:rPr lang="sk-SK" sz="1600" dirty="0">
                <a:ea typeface="+mn-lt"/>
                <a:cs typeface="+mn-lt"/>
              </a:rPr>
              <a:t> de </a:t>
            </a:r>
            <a:r>
              <a:rPr lang="sk-SK" sz="1600" dirty="0" err="1">
                <a:ea typeface="+mn-lt"/>
                <a:cs typeface="+mn-lt"/>
              </a:rPr>
              <a:t>propriété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étaient</a:t>
            </a:r>
            <a:r>
              <a:rPr lang="sk-SK" sz="1600" dirty="0">
                <a:ea typeface="+mn-lt"/>
                <a:cs typeface="+mn-lt"/>
              </a:rPr>
              <a:t> des </a:t>
            </a:r>
            <a:r>
              <a:rPr lang="sk-SK" sz="1600" dirty="0" err="1">
                <a:ea typeface="+mn-lt"/>
                <a:cs typeface="+mn-lt"/>
              </a:rPr>
              <a:t>piliers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du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Code</a:t>
            </a:r>
            <a:r>
              <a:rPr lang="sk-SK" sz="1600" dirty="0">
                <a:ea typeface="+mn-lt"/>
                <a:cs typeface="+mn-lt"/>
              </a:rPr>
              <a:t> civil, </a:t>
            </a:r>
            <a:r>
              <a:rPr lang="sk-SK" sz="1600" dirty="0" err="1">
                <a:ea typeface="+mn-lt"/>
                <a:cs typeface="+mn-lt"/>
              </a:rPr>
              <a:t>qui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garantissaient</a:t>
            </a:r>
            <a:r>
              <a:rPr lang="sk-SK" sz="1600" dirty="0">
                <a:ea typeface="+mn-lt"/>
                <a:cs typeface="+mn-lt"/>
              </a:rPr>
              <a:t> la </a:t>
            </a:r>
            <a:r>
              <a:rPr lang="sk-SK" sz="1600" dirty="0" err="1">
                <a:ea typeface="+mn-lt"/>
                <a:cs typeface="+mn-lt"/>
              </a:rPr>
              <a:t>confiance</a:t>
            </a:r>
            <a:r>
              <a:rPr lang="sk-SK" sz="1600" dirty="0">
                <a:ea typeface="+mn-lt"/>
                <a:cs typeface="+mn-lt"/>
              </a:rPr>
              <a:t> et la </a:t>
            </a:r>
            <a:r>
              <a:rPr lang="sk-SK" sz="1600" dirty="0" err="1">
                <a:ea typeface="+mn-lt"/>
                <a:cs typeface="+mn-lt"/>
              </a:rPr>
              <a:t>sécurité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dans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le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système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dirty="0" err="1">
                <a:ea typeface="+mn-lt"/>
                <a:cs typeface="+mn-lt"/>
              </a:rPr>
              <a:t>juridique</a:t>
            </a:r>
            <a:r>
              <a:rPr lang="sk-SK" sz="1600" dirty="0">
                <a:ea typeface="+mn-lt"/>
                <a:cs typeface="+mn-lt"/>
              </a:rPr>
              <a:t>.</a:t>
            </a:r>
            <a:endParaRPr lang="sk-SK" sz="1600">
              <a:cs typeface="Arial" panose="020B060402020202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079F6C-9D07-44C3-A4CF-2171FAE3A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7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D0390-34BF-40AC-9261-46DC940FC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CB6B56-9C1C-44DD-B973-C2B1F233A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A363CE-60DD-4ABB-A0E6-1294AB0FB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9F61B35-8B17-4284-8EC1-80628EE63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D6F20C-3324-4FEE-A14F-84CEC82D1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148D7B-86F6-4516-8EEA-A549827E4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E606A8-7107-37AF-A305-258C8189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sk-SK" dirty="0" err="1">
                <a:cs typeface="Arial"/>
              </a:rPr>
              <a:t>Le</a:t>
            </a:r>
            <a:r>
              <a:rPr lang="sk-SK" dirty="0">
                <a:cs typeface="Arial"/>
              </a:rPr>
              <a:t> </a:t>
            </a:r>
            <a:r>
              <a:rPr lang="sk-SK" dirty="0" err="1">
                <a:cs typeface="Arial"/>
              </a:rPr>
              <a:t>Code</a:t>
            </a:r>
            <a:r>
              <a:rPr lang="sk-SK" dirty="0">
                <a:cs typeface="Arial"/>
              </a:rPr>
              <a:t> civil et  </a:t>
            </a:r>
            <a:r>
              <a:rPr lang="sk-SK" dirty="0" err="1">
                <a:ea typeface="+mj-lt"/>
                <a:cs typeface="+mj-lt"/>
              </a:rPr>
              <a:t>Droit</a:t>
            </a:r>
            <a:r>
              <a:rPr lang="sk-SK" dirty="0">
                <a:ea typeface="+mj-lt"/>
                <a:cs typeface="+mj-lt"/>
              </a:rPr>
              <a:t> de la </a:t>
            </a:r>
            <a:r>
              <a:rPr lang="sk-SK" dirty="0" err="1">
                <a:ea typeface="+mj-lt"/>
                <a:cs typeface="+mj-lt"/>
              </a:rPr>
              <a:t>famille</a:t>
            </a:r>
            <a:endParaRPr lang="sk-SK" dirty="0" err="1">
              <a:cs typeface="Arial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76B85C3-FCB0-92DF-70C8-8DF86519E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803" y="2052116"/>
            <a:ext cx="5249782" cy="3997828"/>
          </a:xfrm>
        </p:spPr>
        <p:txBody>
          <a:bodyPr>
            <a:normAutofit/>
          </a:bodyPr>
          <a:lstStyle/>
          <a:p>
            <a:pPr marL="344170" indent="-344170">
              <a:lnSpc>
                <a:spcPct val="110000"/>
              </a:lnSpc>
            </a:pPr>
            <a:r>
              <a:rPr lang="sk-SK" sz="1700" err="1">
                <a:ea typeface="+mn-lt"/>
                <a:cs typeface="+mn-lt"/>
              </a:rPr>
              <a:t>Le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Code</a:t>
            </a:r>
            <a:r>
              <a:rPr lang="sk-SK" sz="1700">
                <a:ea typeface="+mn-lt"/>
                <a:cs typeface="+mn-lt"/>
              </a:rPr>
              <a:t> civil </a:t>
            </a:r>
            <a:r>
              <a:rPr lang="sk-SK" sz="1700" err="1">
                <a:ea typeface="+mn-lt"/>
                <a:cs typeface="+mn-lt"/>
              </a:rPr>
              <a:t>régissait</a:t>
            </a:r>
            <a:r>
              <a:rPr lang="sk-SK" sz="1700">
                <a:ea typeface="+mn-lt"/>
                <a:cs typeface="+mn-lt"/>
              </a:rPr>
              <a:t> les </a:t>
            </a:r>
            <a:r>
              <a:rPr lang="sk-SK" sz="1700" err="1">
                <a:ea typeface="+mn-lt"/>
                <a:cs typeface="+mn-lt"/>
              </a:rPr>
              <a:t>droits</a:t>
            </a:r>
            <a:r>
              <a:rPr lang="sk-SK" sz="1700">
                <a:ea typeface="+mn-lt"/>
                <a:cs typeface="+mn-lt"/>
              </a:rPr>
              <a:t> et </a:t>
            </a:r>
            <a:r>
              <a:rPr lang="sk-SK" sz="1700" err="1">
                <a:ea typeface="+mn-lt"/>
                <a:cs typeface="+mn-lt"/>
              </a:rPr>
              <a:t>devoirs</a:t>
            </a:r>
            <a:r>
              <a:rPr lang="sk-SK" sz="1700">
                <a:ea typeface="+mn-lt"/>
                <a:cs typeface="+mn-lt"/>
              </a:rPr>
              <a:t> des </a:t>
            </a:r>
            <a:r>
              <a:rPr lang="sk-SK" sz="1700" err="1">
                <a:ea typeface="+mn-lt"/>
                <a:cs typeface="+mn-lt"/>
              </a:rPr>
              <a:t>époux</a:t>
            </a:r>
            <a:r>
              <a:rPr lang="sk-SK" sz="1700">
                <a:ea typeface="+mn-lt"/>
                <a:cs typeface="+mn-lt"/>
              </a:rPr>
              <a:t>, des </a:t>
            </a:r>
            <a:r>
              <a:rPr lang="sk-SK" sz="1700" err="1">
                <a:ea typeface="+mn-lt"/>
                <a:cs typeface="+mn-lt"/>
              </a:rPr>
              <a:t>enfants</a:t>
            </a:r>
            <a:r>
              <a:rPr lang="sk-SK" sz="1700">
                <a:ea typeface="+mn-lt"/>
                <a:cs typeface="+mn-lt"/>
              </a:rPr>
              <a:t> et </a:t>
            </a:r>
            <a:r>
              <a:rPr lang="sk-SK" sz="1700" err="1">
                <a:ea typeface="+mn-lt"/>
                <a:cs typeface="+mn-lt"/>
              </a:rPr>
              <a:t>autres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membres</a:t>
            </a:r>
            <a:r>
              <a:rPr lang="sk-SK" sz="1700">
                <a:ea typeface="+mn-lt"/>
                <a:cs typeface="+mn-lt"/>
              </a:rPr>
              <a:t> de la </a:t>
            </a:r>
            <a:r>
              <a:rPr lang="sk-SK" sz="1700" err="1">
                <a:ea typeface="+mn-lt"/>
                <a:cs typeface="+mn-lt"/>
              </a:rPr>
              <a:t>famille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afin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d'assurer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un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traitement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équitable</a:t>
            </a:r>
            <a:r>
              <a:rPr lang="sk-SK" sz="1700">
                <a:ea typeface="+mn-lt"/>
                <a:cs typeface="+mn-lt"/>
              </a:rPr>
              <a:t> au </a:t>
            </a:r>
            <a:r>
              <a:rPr lang="sk-SK" sz="1700" err="1">
                <a:ea typeface="+mn-lt"/>
                <a:cs typeface="+mn-lt"/>
              </a:rPr>
              <a:t>sein</a:t>
            </a:r>
            <a:r>
              <a:rPr lang="sk-SK" sz="1700">
                <a:ea typeface="+mn-lt"/>
                <a:cs typeface="+mn-lt"/>
              </a:rPr>
              <a:t> de la </a:t>
            </a:r>
            <a:r>
              <a:rPr lang="sk-SK" sz="1700" err="1">
                <a:ea typeface="+mn-lt"/>
                <a:cs typeface="+mn-lt"/>
              </a:rPr>
              <a:t>famille</a:t>
            </a:r>
            <a:r>
              <a:rPr lang="sk-SK" sz="1700">
                <a:ea typeface="+mn-lt"/>
                <a:cs typeface="+mn-lt"/>
              </a:rPr>
              <a:t> et </a:t>
            </a:r>
            <a:r>
              <a:rPr lang="sk-SK" sz="1700" err="1">
                <a:ea typeface="+mn-lt"/>
                <a:cs typeface="+mn-lt"/>
              </a:rPr>
              <a:t>en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matière</a:t>
            </a:r>
            <a:r>
              <a:rPr lang="sk-SK" sz="1700">
                <a:ea typeface="+mn-lt"/>
                <a:cs typeface="+mn-lt"/>
              </a:rPr>
              <a:t> de </a:t>
            </a:r>
            <a:r>
              <a:rPr lang="sk-SK" sz="1700" err="1">
                <a:ea typeface="+mn-lt"/>
                <a:cs typeface="+mn-lt"/>
              </a:rPr>
              <a:t>succession</a:t>
            </a:r>
            <a:r>
              <a:rPr lang="sk-SK" sz="1700">
                <a:ea typeface="+mn-lt"/>
                <a:cs typeface="+mn-lt"/>
              </a:rPr>
              <a:t>. </a:t>
            </a:r>
            <a:r>
              <a:rPr lang="sk-SK" sz="1700" err="1">
                <a:ea typeface="+mn-lt"/>
                <a:cs typeface="+mn-lt"/>
              </a:rPr>
              <a:t>Il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déclarait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le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droit</a:t>
            </a:r>
            <a:r>
              <a:rPr lang="sk-SK" sz="1700">
                <a:ea typeface="+mn-lt"/>
                <a:cs typeface="+mn-lt"/>
              </a:rPr>
              <a:t> au </a:t>
            </a:r>
            <a:r>
              <a:rPr lang="sk-SK" sz="1700" err="1">
                <a:ea typeface="+mn-lt"/>
                <a:cs typeface="+mn-lt"/>
              </a:rPr>
              <a:t>mariage</a:t>
            </a:r>
            <a:r>
              <a:rPr lang="sk-SK" sz="1700">
                <a:ea typeface="+mn-lt"/>
                <a:cs typeface="+mn-lt"/>
              </a:rPr>
              <a:t> et </a:t>
            </a:r>
            <a:r>
              <a:rPr lang="sk-SK" sz="1700" err="1">
                <a:ea typeface="+mn-lt"/>
                <a:cs typeface="+mn-lt"/>
              </a:rPr>
              <a:t>établissait</a:t>
            </a:r>
            <a:r>
              <a:rPr lang="sk-SK" sz="1700">
                <a:ea typeface="+mn-lt"/>
                <a:cs typeface="+mn-lt"/>
              </a:rPr>
              <a:t> les </a:t>
            </a:r>
            <a:r>
              <a:rPr lang="sk-SK" sz="1700" err="1">
                <a:ea typeface="+mn-lt"/>
                <a:cs typeface="+mn-lt"/>
              </a:rPr>
              <a:t>conditions</a:t>
            </a:r>
            <a:r>
              <a:rPr lang="sk-SK" sz="1700">
                <a:ea typeface="+mn-lt"/>
                <a:cs typeface="+mn-lt"/>
              </a:rPr>
              <a:t> et </a:t>
            </a:r>
            <a:r>
              <a:rPr lang="sk-SK" sz="1700" err="1">
                <a:ea typeface="+mn-lt"/>
                <a:cs typeface="+mn-lt"/>
              </a:rPr>
              <a:t>obligations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liées</a:t>
            </a:r>
            <a:r>
              <a:rPr lang="sk-SK" sz="1700">
                <a:ea typeface="+mn-lt"/>
                <a:cs typeface="+mn-lt"/>
              </a:rPr>
              <a:t> au </a:t>
            </a:r>
            <a:r>
              <a:rPr lang="sk-SK" sz="1700" err="1">
                <a:ea typeface="+mn-lt"/>
                <a:cs typeface="+mn-lt"/>
              </a:rPr>
              <a:t>mariage</a:t>
            </a:r>
            <a:r>
              <a:rPr lang="sk-SK" sz="1700">
                <a:ea typeface="+mn-lt"/>
                <a:cs typeface="+mn-lt"/>
              </a:rPr>
              <a:t>. </a:t>
            </a:r>
            <a:r>
              <a:rPr lang="sk-SK" sz="1700" err="1">
                <a:ea typeface="+mn-lt"/>
                <a:cs typeface="+mn-lt"/>
              </a:rPr>
              <a:t>Il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assurait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également</a:t>
            </a:r>
            <a:r>
              <a:rPr lang="sk-SK" sz="1700">
                <a:ea typeface="+mn-lt"/>
                <a:cs typeface="+mn-lt"/>
              </a:rPr>
              <a:t> les </a:t>
            </a:r>
            <a:r>
              <a:rPr lang="sk-SK" sz="1700" err="1">
                <a:ea typeface="+mn-lt"/>
                <a:cs typeface="+mn-lt"/>
              </a:rPr>
              <a:t>droits</a:t>
            </a:r>
            <a:r>
              <a:rPr lang="sk-SK" sz="1700">
                <a:ea typeface="+mn-lt"/>
                <a:cs typeface="+mn-lt"/>
              </a:rPr>
              <a:t> des </a:t>
            </a:r>
            <a:r>
              <a:rPr lang="sk-SK" sz="1700" err="1">
                <a:ea typeface="+mn-lt"/>
                <a:cs typeface="+mn-lt"/>
              </a:rPr>
              <a:t>enfants</a:t>
            </a:r>
            <a:r>
              <a:rPr lang="sk-SK" sz="1700">
                <a:ea typeface="+mn-lt"/>
                <a:cs typeface="+mn-lt"/>
              </a:rPr>
              <a:t> et </a:t>
            </a:r>
            <a:r>
              <a:rPr lang="sk-SK" sz="1700" err="1">
                <a:ea typeface="+mn-lt"/>
                <a:cs typeface="+mn-lt"/>
              </a:rPr>
              <a:t>définissait</a:t>
            </a:r>
            <a:r>
              <a:rPr lang="sk-SK" sz="1700">
                <a:ea typeface="+mn-lt"/>
                <a:cs typeface="+mn-lt"/>
              </a:rPr>
              <a:t> les </a:t>
            </a:r>
            <a:r>
              <a:rPr lang="sk-SK" sz="1700" err="1">
                <a:ea typeface="+mn-lt"/>
                <a:cs typeface="+mn-lt"/>
              </a:rPr>
              <a:t>responsabilités</a:t>
            </a:r>
            <a:r>
              <a:rPr lang="sk-SK" sz="1700">
                <a:ea typeface="+mn-lt"/>
                <a:cs typeface="+mn-lt"/>
              </a:rPr>
              <a:t> des </a:t>
            </a:r>
            <a:r>
              <a:rPr lang="sk-SK" sz="1700" err="1">
                <a:ea typeface="+mn-lt"/>
                <a:cs typeface="+mn-lt"/>
              </a:rPr>
              <a:t>parents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envers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eux</a:t>
            </a:r>
            <a:r>
              <a:rPr lang="sk-SK" sz="1700">
                <a:ea typeface="+mn-lt"/>
                <a:cs typeface="+mn-lt"/>
              </a:rPr>
              <a:t>. La </a:t>
            </a:r>
            <a:r>
              <a:rPr lang="sk-SK" sz="1700" err="1">
                <a:ea typeface="+mn-lt"/>
                <a:cs typeface="+mn-lt"/>
              </a:rPr>
              <a:t>succession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était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également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une</a:t>
            </a:r>
            <a:r>
              <a:rPr lang="sk-SK" sz="1700">
                <a:ea typeface="+mn-lt"/>
                <a:cs typeface="+mn-lt"/>
              </a:rPr>
              <a:t> partie </a:t>
            </a:r>
            <a:r>
              <a:rPr lang="sk-SK" sz="1700" err="1">
                <a:ea typeface="+mn-lt"/>
                <a:cs typeface="+mn-lt"/>
              </a:rPr>
              <a:t>importante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du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droit</a:t>
            </a:r>
            <a:r>
              <a:rPr lang="sk-SK" sz="1700">
                <a:ea typeface="+mn-lt"/>
                <a:cs typeface="+mn-lt"/>
              </a:rPr>
              <a:t> de la </a:t>
            </a:r>
            <a:r>
              <a:rPr lang="sk-SK" sz="1700" err="1">
                <a:ea typeface="+mn-lt"/>
                <a:cs typeface="+mn-lt"/>
              </a:rPr>
              <a:t>famille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dans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le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Code</a:t>
            </a:r>
            <a:r>
              <a:rPr lang="sk-SK" sz="1700">
                <a:ea typeface="+mn-lt"/>
                <a:cs typeface="+mn-lt"/>
              </a:rPr>
              <a:t> civil, </a:t>
            </a:r>
            <a:r>
              <a:rPr lang="sk-SK" sz="1700" err="1">
                <a:ea typeface="+mn-lt"/>
                <a:cs typeface="+mn-lt"/>
              </a:rPr>
              <a:t>déterminant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comment</a:t>
            </a:r>
            <a:r>
              <a:rPr lang="sk-SK" sz="1700">
                <a:ea typeface="+mn-lt"/>
                <a:cs typeface="+mn-lt"/>
              </a:rPr>
              <a:t> les </a:t>
            </a:r>
            <a:r>
              <a:rPr lang="sk-SK" sz="1700" err="1">
                <a:ea typeface="+mn-lt"/>
                <a:cs typeface="+mn-lt"/>
              </a:rPr>
              <a:t>biens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sont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transmis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aux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générations</a:t>
            </a:r>
            <a:r>
              <a:rPr lang="sk-SK" sz="1700">
                <a:ea typeface="+mn-lt"/>
                <a:cs typeface="+mn-lt"/>
              </a:rPr>
              <a:t> </a:t>
            </a:r>
            <a:r>
              <a:rPr lang="sk-SK" sz="1700" err="1">
                <a:ea typeface="+mn-lt"/>
                <a:cs typeface="+mn-lt"/>
              </a:rPr>
              <a:t>suivantes</a:t>
            </a:r>
            <a:r>
              <a:rPr lang="sk-SK" sz="1700">
                <a:ea typeface="+mn-lt"/>
                <a:cs typeface="+mn-lt"/>
              </a:rPr>
              <a:t>.</a:t>
            </a:r>
            <a:endParaRPr lang="sk-SK" sz="1700">
              <a:cs typeface="Arial" panose="020B0604020202020204"/>
            </a:endParaRPr>
          </a:p>
        </p:txBody>
      </p:sp>
      <p:pic>
        <p:nvPicPr>
          <p:cNvPr id="4" name="Obrázok 3" descr="Obrázok, na ktorom je maľovanie, umenie, kresba, fikcia&#10;&#10;Automaticky generovaný popis">
            <a:extLst>
              <a:ext uri="{FF2B5EF4-FFF2-40B4-BE49-F238E27FC236}">
                <a16:creationId xmlns:a16="http://schemas.microsoft.com/office/drawing/2014/main" id="{086922A5-9409-0EF8-1EEE-BB82A922AD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081" r="7594" b="2"/>
          <a:stretch/>
        </p:blipFill>
        <p:spPr>
          <a:xfrm>
            <a:off x="8029123" y="2348779"/>
            <a:ext cx="2222842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3F52668-573E-409A-9976-4842BB9EA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4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2C9A412-6D33-4176-9157-E3B99D3A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943304-F883-42A9-840F-CC318A256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AFC6A7-C24E-4A7C-9566-DB74CCFEF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2A188AC-153B-4A00-B5A5-794810FA0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1FC670-9D36-4874-9280-16FEDEA4C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6FD2F9-5FC0-4B1C-A95A-266B3379C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96E1AE-DFCB-273C-622C-D4C04CA6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sk-SK" dirty="0" err="1">
                <a:cs typeface="Arial"/>
              </a:rPr>
              <a:t>Le</a:t>
            </a:r>
            <a:r>
              <a:rPr lang="sk-SK" dirty="0">
                <a:cs typeface="Arial"/>
              </a:rPr>
              <a:t> </a:t>
            </a:r>
            <a:r>
              <a:rPr lang="sk-SK" dirty="0" err="1">
                <a:cs typeface="Arial"/>
              </a:rPr>
              <a:t>Code</a:t>
            </a:r>
            <a:r>
              <a:rPr lang="sk-SK" dirty="0">
                <a:cs typeface="Arial"/>
              </a:rPr>
              <a:t> civil et </a:t>
            </a:r>
            <a:r>
              <a:rPr lang="sk-SK" dirty="0" err="1">
                <a:ea typeface="+mj-lt"/>
                <a:cs typeface="+mj-lt"/>
              </a:rPr>
              <a:t>Principe</a:t>
            </a:r>
            <a:r>
              <a:rPr lang="sk-SK" dirty="0">
                <a:ea typeface="+mj-lt"/>
                <a:cs typeface="+mj-lt"/>
              </a:rPr>
              <a:t> </a:t>
            </a:r>
            <a:r>
              <a:rPr lang="sk-SK" dirty="0" err="1">
                <a:ea typeface="+mj-lt"/>
                <a:cs typeface="+mj-lt"/>
              </a:rPr>
              <a:t>d'égalité</a:t>
            </a:r>
            <a:r>
              <a:rPr lang="sk-SK" dirty="0">
                <a:ea typeface="+mj-lt"/>
                <a:cs typeface="+mj-lt"/>
              </a:rPr>
              <a:t> </a:t>
            </a:r>
            <a:r>
              <a:rPr lang="sk-SK" dirty="0" err="1">
                <a:ea typeface="+mj-lt"/>
                <a:cs typeface="+mj-lt"/>
              </a:rPr>
              <a:t>devant</a:t>
            </a:r>
            <a:r>
              <a:rPr lang="sk-SK" dirty="0">
                <a:ea typeface="+mj-lt"/>
                <a:cs typeface="+mj-lt"/>
              </a:rPr>
              <a:t> la </a:t>
            </a:r>
            <a:r>
              <a:rPr lang="sk-SK" dirty="0" err="1">
                <a:ea typeface="+mj-lt"/>
                <a:cs typeface="+mj-lt"/>
              </a:rPr>
              <a:t>loi</a:t>
            </a:r>
            <a:r>
              <a:rPr lang="sk-SK" dirty="0">
                <a:ea typeface="+mj-lt"/>
                <a:cs typeface="+mj-lt"/>
              </a:rPr>
              <a:t> </a:t>
            </a:r>
            <a:r>
              <a:rPr lang="sk-SK" dirty="0">
                <a:cs typeface="Arial"/>
              </a:rPr>
              <a:t> </a:t>
            </a:r>
            <a:endParaRPr lang="sk-SK">
              <a:cs typeface="Arial"/>
            </a:endParaRPr>
          </a:p>
        </p:txBody>
      </p:sp>
      <p:pic>
        <p:nvPicPr>
          <p:cNvPr id="4" name="Obrázok 3" descr="Obrázok, na ktorom je maľovanie, umenie, ošatenie, mytológia&#10;&#10;Automaticky generovaný popis">
            <a:extLst>
              <a:ext uri="{FF2B5EF4-FFF2-40B4-BE49-F238E27FC236}">
                <a16:creationId xmlns:a16="http://schemas.microsoft.com/office/drawing/2014/main" id="{342F423B-758F-D656-39A1-B86064F9E9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43" r="-2" b="-2"/>
          <a:stretch/>
        </p:blipFill>
        <p:spPr>
          <a:xfrm>
            <a:off x="1266146" y="2371348"/>
            <a:ext cx="4454381" cy="3364051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B725CB-087D-630A-AAF6-CDBE2836B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2681" y="2052116"/>
            <a:ext cx="5471707" cy="44435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4170" indent="-344170">
              <a:lnSpc>
                <a:spcPct val="110000"/>
              </a:lnSpc>
            </a:pPr>
            <a:r>
              <a:rPr lang="sk-SK" sz="1600" err="1">
                <a:ea typeface="+mn-lt"/>
                <a:cs typeface="+mn-lt"/>
              </a:rPr>
              <a:t>Le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Code</a:t>
            </a:r>
            <a:r>
              <a:rPr lang="sk-SK" sz="1600" dirty="0">
                <a:ea typeface="+mn-lt"/>
                <a:cs typeface="+mn-lt"/>
              </a:rPr>
              <a:t> civil </a:t>
            </a:r>
            <a:r>
              <a:rPr lang="sk-SK" sz="1600" err="1">
                <a:ea typeface="+mn-lt"/>
                <a:cs typeface="+mn-lt"/>
              </a:rPr>
              <a:t>mettait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en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avant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l'importance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du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principe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d'égalité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devant</a:t>
            </a:r>
            <a:r>
              <a:rPr lang="sk-SK" sz="1600" dirty="0">
                <a:ea typeface="+mn-lt"/>
                <a:cs typeface="+mn-lt"/>
              </a:rPr>
              <a:t> la </a:t>
            </a:r>
            <a:r>
              <a:rPr lang="sk-SK" sz="1600" err="1">
                <a:ea typeface="+mn-lt"/>
                <a:cs typeface="+mn-lt"/>
              </a:rPr>
              <a:t>loi</a:t>
            </a:r>
            <a:r>
              <a:rPr lang="sk-SK" sz="1600" dirty="0">
                <a:ea typeface="+mn-lt"/>
                <a:cs typeface="+mn-lt"/>
              </a:rPr>
              <a:t> et </a:t>
            </a:r>
            <a:r>
              <a:rPr lang="sk-SK" sz="1600" err="1">
                <a:ea typeface="+mn-lt"/>
                <a:cs typeface="+mn-lt"/>
              </a:rPr>
              <a:t>interdisait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toute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discrimination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fondée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sur</a:t>
            </a:r>
            <a:r>
              <a:rPr lang="sk-SK" sz="1600" dirty="0">
                <a:ea typeface="+mn-lt"/>
                <a:cs typeface="+mn-lt"/>
              </a:rPr>
              <a:t> la </a:t>
            </a:r>
            <a:r>
              <a:rPr lang="sk-SK" sz="1600" err="1">
                <a:ea typeface="+mn-lt"/>
                <a:cs typeface="+mn-lt"/>
              </a:rPr>
              <a:t>race</a:t>
            </a:r>
            <a:r>
              <a:rPr lang="sk-SK" sz="1600" dirty="0">
                <a:ea typeface="+mn-lt"/>
                <a:cs typeface="+mn-lt"/>
              </a:rPr>
              <a:t>, la </a:t>
            </a:r>
            <a:r>
              <a:rPr lang="sk-SK" sz="1600" err="1">
                <a:ea typeface="+mn-lt"/>
                <a:cs typeface="+mn-lt"/>
              </a:rPr>
              <a:t>religion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ou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le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statut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social</a:t>
            </a:r>
            <a:r>
              <a:rPr lang="sk-SK" sz="1600" dirty="0">
                <a:ea typeface="+mn-lt"/>
                <a:cs typeface="+mn-lt"/>
              </a:rPr>
              <a:t>. </a:t>
            </a:r>
            <a:r>
              <a:rPr lang="sk-SK" sz="1600" err="1">
                <a:ea typeface="+mn-lt"/>
                <a:cs typeface="+mn-lt"/>
              </a:rPr>
              <a:t>Il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reconnaissait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que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chaque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citoyen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avait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droit</a:t>
            </a:r>
            <a:r>
              <a:rPr lang="sk-SK" sz="1600" dirty="0">
                <a:ea typeface="+mn-lt"/>
                <a:cs typeface="+mn-lt"/>
              </a:rPr>
              <a:t> à </a:t>
            </a:r>
            <a:r>
              <a:rPr lang="sk-SK" sz="1600" err="1">
                <a:ea typeface="+mn-lt"/>
                <a:cs typeface="+mn-lt"/>
              </a:rPr>
              <a:t>un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traitement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égal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devant</a:t>
            </a:r>
            <a:r>
              <a:rPr lang="sk-SK" sz="1600" dirty="0">
                <a:ea typeface="+mn-lt"/>
                <a:cs typeface="+mn-lt"/>
              </a:rPr>
              <a:t> la </a:t>
            </a:r>
            <a:r>
              <a:rPr lang="sk-SK" sz="1600" err="1">
                <a:ea typeface="+mn-lt"/>
                <a:cs typeface="+mn-lt"/>
              </a:rPr>
              <a:t>loi</a:t>
            </a:r>
            <a:r>
              <a:rPr lang="sk-SK" sz="1600" dirty="0">
                <a:ea typeface="+mn-lt"/>
                <a:cs typeface="+mn-lt"/>
              </a:rPr>
              <a:t>, </a:t>
            </a:r>
            <a:r>
              <a:rPr lang="sk-SK" sz="1600" err="1">
                <a:ea typeface="+mn-lt"/>
                <a:cs typeface="+mn-lt"/>
              </a:rPr>
              <a:t>indépendamment</a:t>
            </a:r>
            <a:r>
              <a:rPr lang="sk-SK" sz="1600" dirty="0">
                <a:ea typeface="+mn-lt"/>
                <a:cs typeface="+mn-lt"/>
              </a:rPr>
              <a:t> de sa </a:t>
            </a:r>
            <a:r>
              <a:rPr lang="sk-SK" sz="1600" err="1">
                <a:ea typeface="+mn-lt"/>
                <a:cs typeface="+mn-lt"/>
              </a:rPr>
              <a:t>position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ou</a:t>
            </a:r>
            <a:r>
              <a:rPr lang="sk-SK" sz="1600" dirty="0">
                <a:ea typeface="+mn-lt"/>
                <a:cs typeface="+mn-lt"/>
              </a:rPr>
              <a:t> de </a:t>
            </a:r>
            <a:r>
              <a:rPr lang="sk-SK" sz="1600" err="1">
                <a:ea typeface="+mn-lt"/>
                <a:cs typeface="+mn-lt"/>
              </a:rPr>
              <a:t>son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appartenance</a:t>
            </a:r>
            <a:r>
              <a:rPr lang="sk-SK" sz="1600" dirty="0">
                <a:ea typeface="+mn-lt"/>
                <a:cs typeface="+mn-lt"/>
              </a:rPr>
              <a:t> à </a:t>
            </a:r>
            <a:r>
              <a:rPr lang="sk-SK" sz="1600" err="1">
                <a:ea typeface="+mn-lt"/>
                <a:cs typeface="+mn-lt"/>
              </a:rPr>
              <a:t>un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groupe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spécifique</a:t>
            </a:r>
            <a:r>
              <a:rPr lang="sk-SK" sz="1600" dirty="0">
                <a:ea typeface="+mn-lt"/>
                <a:cs typeface="+mn-lt"/>
              </a:rPr>
              <a:t>. Cela </a:t>
            </a:r>
            <a:r>
              <a:rPr lang="sk-SK" sz="1600" err="1">
                <a:ea typeface="+mn-lt"/>
                <a:cs typeface="+mn-lt"/>
              </a:rPr>
              <a:t>garantissait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une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protection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égale</a:t>
            </a:r>
            <a:r>
              <a:rPr lang="sk-SK" sz="1600" dirty="0">
                <a:ea typeface="+mn-lt"/>
                <a:cs typeface="+mn-lt"/>
              </a:rPr>
              <a:t> des </a:t>
            </a:r>
            <a:r>
              <a:rPr lang="sk-SK" sz="1600" err="1">
                <a:ea typeface="+mn-lt"/>
                <a:cs typeface="+mn-lt"/>
              </a:rPr>
              <a:t>droits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pour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tous</a:t>
            </a:r>
            <a:r>
              <a:rPr lang="sk-SK" sz="1600" dirty="0">
                <a:ea typeface="+mn-lt"/>
                <a:cs typeface="+mn-lt"/>
              </a:rPr>
              <a:t> les </a:t>
            </a:r>
            <a:r>
              <a:rPr lang="sk-SK" sz="1600" err="1">
                <a:ea typeface="+mn-lt"/>
                <a:cs typeface="+mn-lt"/>
              </a:rPr>
              <a:t>citoyens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sans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aucune</a:t>
            </a:r>
            <a:r>
              <a:rPr lang="sk-SK" sz="1600" dirty="0">
                <a:ea typeface="+mn-lt"/>
                <a:cs typeface="+mn-lt"/>
              </a:rPr>
              <a:t> forme de </a:t>
            </a:r>
            <a:r>
              <a:rPr lang="sk-SK" sz="1600" err="1">
                <a:ea typeface="+mn-lt"/>
                <a:cs typeface="+mn-lt"/>
              </a:rPr>
              <a:t>discrimination</a:t>
            </a:r>
            <a:r>
              <a:rPr lang="sk-SK" sz="1600" dirty="0">
                <a:ea typeface="+mn-lt"/>
                <a:cs typeface="+mn-lt"/>
              </a:rPr>
              <a:t>. </a:t>
            </a:r>
            <a:r>
              <a:rPr lang="sk-SK" sz="1600" err="1">
                <a:ea typeface="+mn-lt"/>
                <a:cs typeface="+mn-lt"/>
              </a:rPr>
              <a:t>Le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principe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d'égalité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devant</a:t>
            </a:r>
            <a:r>
              <a:rPr lang="sk-SK" sz="1600" dirty="0">
                <a:ea typeface="+mn-lt"/>
                <a:cs typeface="+mn-lt"/>
              </a:rPr>
              <a:t> la </a:t>
            </a:r>
            <a:r>
              <a:rPr lang="sk-SK" sz="1600" err="1">
                <a:ea typeface="+mn-lt"/>
                <a:cs typeface="+mn-lt"/>
              </a:rPr>
              <a:t>loi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était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une</a:t>
            </a:r>
            <a:r>
              <a:rPr lang="sk-SK" sz="1600" dirty="0">
                <a:ea typeface="+mn-lt"/>
                <a:cs typeface="+mn-lt"/>
              </a:rPr>
              <a:t> partie </a:t>
            </a:r>
            <a:r>
              <a:rPr lang="sk-SK" sz="1600" err="1">
                <a:ea typeface="+mn-lt"/>
                <a:cs typeface="+mn-lt"/>
              </a:rPr>
              <a:t>importante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du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système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juridique</a:t>
            </a:r>
            <a:r>
              <a:rPr lang="sk-SK" sz="1600" dirty="0">
                <a:ea typeface="+mn-lt"/>
                <a:cs typeface="+mn-lt"/>
              </a:rPr>
              <a:t>, </a:t>
            </a:r>
            <a:r>
              <a:rPr lang="sk-SK" sz="1600" err="1">
                <a:ea typeface="+mn-lt"/>
                <a:cs typeface="+mn-lt"/>
              </a:rPr>
              <a:t>contribuant</a:t>
            </a:r>
            <a:r>
              <a:rPr lang="sk-SK" sz="1600" dirty="0">
                <a:ea typeface="+mn-lt"/>
                <a:cs typeface="+mn-lt"/>
              </a:rPr>
              <a:t> à </a:t>
            </a:r>
            <a:r>
              <a:rPr lang="sk-SK" sz="1600" err="1">
                <a:ea typeface="+mn-lt"/>
                <a:cs typeface="+mn-lt"/>
              </a:rPr>
              <a:t>renforcer</a:t>
            </a:r>
            <a:r>
              <a:rPr lang="sk-SK" sz="1600" dirty="0">
                <a:ea typeface="+mn-lt"/>
                <a:cs typeface="+mn-lt"/>
              </a:rPr>
              <a:t> la </a:t>
            </a:r>
            <a:r>
              <a:rPr lang="sk-SK" sz="1600" err="1">
                <a:ea typeface="+mn-lt"/>
                <a:cs typeface="+mn-lt"/>
              </a:rPr>
              <a:t>confiance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dans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le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système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juridique</a:t>
            </a:r>
            <a:r>
              <a:rPr lang="sk-SK" sz="1600" dirty="0">
                <a:ea typeface="+mn-lt"/>
                <a:cs typeface="+mn-lt"/>
              </a:rPr>
              <a:t> et à </a:t>
            </a:r>
            <a:r>
              <a:rPr lang="sk-SK" sz="1600" err="1">
                <a:ea typeface="+mn-lt"/>
                <a:cs typeface="+mn-lt"/>
              </a:rPr>
              <a:t>protéger</a:t>
            </a:r>
            <a:r>
              <a:rPr lang="sk-SK" sz="1600" dirty="0">
                <a:ea typeface="+mn-lt"/>
                <a:cs typeface="+mn-lt"/>
              </a:rPr>
              <a:t> les </a:t>
            </a:r>
            <a:r>
              <a:rPr lang="sk-SK" sz="1600" err="1">
                <a:ea typeface="+mn-lt"/>
                <a:cs typeface="+mn-lt"/>
              </a:rPr>
              <a:t>droits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fondamentaux</a:t>
            </a:r>
            <a:r>
              <a:rPr lang="sk-SK" sz="1600" dirty="0">
                <a:ea typeface="+mn-lt"/>
                <a:cs typeface="+mn-lt"/>
              </a:rPr>
              <a:t> de </a:t>
            </a:r>
            <a:r>
              <a:rPr lang="sk-SK" sz="1600" err="1">
                <a:ea typeface="+mn-lt"/>
                <a:cs typeface="+mn-lt"/>
              </a:rPr>
              <a:t>l'homme</a:t>
            </a:r>
            <a:r>
              <a:rPr lang="sk-SK" sz="1600" dirty="0">
                <a:ea typeface="+mn-lt"/>
                <a:cs typeface="+mn-lt"/>
              </a:rPr>
              <a:t>. </a:t>
            </a:r>
            <a:r>
              <a:rPr lang="sk-SK" sz="1600" err="1">
                <a:ea typeface="+mn-lt"/>
                <a:cs typeface="+mn-lt"/>
              </a:rPr>
              <a:t>L'égalité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devant</a:t>
            </a:r>
            <a:r>
              <a:rPr lang="sk-SK" sz="1600" dirty="0">
                <a:ea typeface="+mn-lt"/>
                <a:cs typeface="+mn-lt"/>
              </a:rPr>
              <a:t> la </a:t>
            </a:r>
            <a:r>
              <a:rPr lang="sk-SK" sz="1600" err="1">
                <a:ea typeface="+mn-lt"/>
                <a:cs typeface="+mn-lt"/>
              </a:rPr>
              <a:t>loi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était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l'une</a:t>
            </a:r>
            <a:r>
              <a:rPr lang="sk-SK" sz="1600" dirty="0">
                <a:ea typeface="+mn-lt"/>
                <a:cs typeface="+mn-lt"/>
              </a:rPr>
              <a:t> des </a:t>
            </a:r>
            <a:r>
              <a:rPr lang="sk-SK" sz="1600" err="1">
                <a:ea typeface="+mn-lt"/>
                <a:cs typeface="+mn-lt"/>
              </a:rPr>
              <a:t>valeurs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fondamentales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du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Code</a:t>
            </a:r>
            <a:r>
              <a:rPr lang="sk-SK" sz="1600" dirty="0">
                <a:ea typeface="+mn-lt"/>
                <a:cs typeface="+mn-lt"/>
              </a:rPr>
              <a:t> civil, </a:t>
            </a:r>
            <a:r>
              <a:rPr lang="sk-SK" sz="1600" err="1">
                <a:ea typeface="+mn-lt"/>
                <a:cs typeface="+mn-lt"/>
              </a:rPr>
              <a:t>qui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façonnait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le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système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juridique</a:t>
            </a:r>
            <a:r>
              <a:rPr lang="sk-SK" sz="1600" dirty="0">
                <a:ea typeface="+mn-lt"/>
                <a:cs typeface="+mn-lt"/>
              </a:rPr>
              <a:t> et les </a:t>
            </a:r>
            <a:r>
              <a:rPr lang="sk-SK" sz="1600" err="1">
                <a:ea typeface="+mn-lt"/>
                <a:cs typeface="+mn-lt"/>
              </a:rPr>
              <a:t>valeurs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sociales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en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France</a:t>
            </a:r>
            <a:r>
              <a:rPr lang="sk-SK" sz="1600" dirty="0">
                <a:ea typeface="+mn-lt"/>
                <a:cs typeface="+mn-lt"/>
              </a:rPr>
              <a:t> et </a:t>
            </a:r>
            <a:r>
              <a:rPr lang="sk-SK" sz="1600" err="1">
                <a:ea typeface="+mn-lt"/>
                <a:cs typeface="+mn-lt"/>
              </a:rPr>
              <a:t>dans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d'autres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pays</a:t>
            </a:r>
            <a:r>
              <a:rPr lang="sk-SK" sz="1600" dirty="0">
                <a:ea typeface="+mn-lt"/>
                <a:cs typeface="+mn-lt"/>
              </a:rPr>
              <a:t>.</a:t>
            </a:r>
            <a:endParaRPr lang="sk-SK" sz="1600" dirty="0">
              <a:cs typeface="Arial" panose="020B060402020202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547AF4-DD54-40F6-9F0C-1D4C014EB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7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885F13-793A-495D-BA2B-0F4570AD1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52DAF3-DBE0-46F2-98F0-8413B0422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958BEF-C417-4034-A07A-4FC9FD946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D1765F-44EA-48C7-8AB7-1ED4F6FBC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F7857D-E98E-495B-B8A4-3FC6B1D4C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BA3E57-5CD6-4B46-9194-26E82DA38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F87458-CE08-3D73-B998-1DACA70CA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850" y="808056"/>
            <a:ext cx="4384865" cy="1077229"/>
          </a:xfrm>
        </p:spPr>
        <p:txBody>
          <a:bodyPr>
            <a:normAutofit/>
          </a:bodyPr>
          <a:lstStyle/>
          <a:p>
            <a:pPr algn="l"/>
            <a:r>
              <a:rPr lang="sk-SK" sz="3100" err="1">
                <a:cs typeface="Arial"/>
              </a:rPr>
              <a:t>Le</a:t>
            </a:r>
            <a:r>
              <a:rPr lang="sk-SK" sz="3100">
                <a:cs typeface="Arial"/>
              </a:rPr>
              <a:t> </a:t>
            </a:r>
            <a:r>
              <a:rPr lang="sk-SK" sz="3100" err="1">
                <a:cs typeface="Arial"/>
              </a:rPr>
              <a:t>Code</a:t>
            </a:r>
            <a:r>
              <a:rPr lang="sk-SK" sz="3100">
                <a:cs typeface="Arial"/>
              </a:rPr>
              <a:t> civil et  </a:t>
            </a:r>
            <a:r>
              <a:rPr lang="sk-SK" sz="3100" err="1">
                <a:cs typeface="Arial"/>
              </a:rPr>
              <a:t>Liberté</a:t>
            </a:r>
            <a:r>
              <a:rPr lang="sk-SK" sz="3100">
                <a:cs typeface="Arial"/>
              </a:rPr>
              <a:t> </a:t>
            </a:r>
            <a:r>
              <a:rPr lang="sk-SK" sz="3100" err="1">
                <a:cs typeface="Arial"/>
              </a:rPr>
              <a:t>contractuelle</a:t>
            </a:r>
            <a:endParaRPr lang="sk-SK" sz="3100">
              <a:cs typeface="Arial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585BCB-BA37-F1B6-684C-2930CD11F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510" y="3087285"/>
            <a:ext cx="4384865" cy="337960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4170" indent="-344170">
              <a:lnSpc>
                <a:spcPct val="110000"/>
              </a:lnSpc>
            </a:pPr>
            <a:r>
              <a:rPr lang="sk-SK" sz="1600" err="1">
                <a:ea typeface="+mn-lt"/>
                <a:cs typeface="+mn-lt"/>
              </a:rPr>
              <a:t>Le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Code</a:t>
            </a:r>
            <a:r>
              <a:rPr lang="sk-SK" sz="1600" dirty="0">
                <a:ea typeface="+mn-lt"/>
                <a:cs typeface="+mn-lt"/>
              </a:rPr>
              <a:t> civil </a:t>
            </a:r>
            <a:r>
              <a:rPr lang="sk-SK" sz="1600" err="1">
                <a:ea typeface="+mn-lt"/>
                <a:cs typeface="+mn-lt"/>
              </a:rPr>
              <a:t>reconnaissait</a:t>
            </a:r>
            <a:r>
              <a:rPr lang="sk-SK" sz="1600" dirty="0">
                <a:ea typeface="+mn-lt"/>
                <a:cs typeface="+mn-lt"/>
              </a:rPr>
              <a:t> la </a:t>
            </a:r>
            <a:r>
              <a:rPr lang="sk-SK" sz="1600" err="1">
                <a:ea typeface="+mn-lt"/>
                <a:cs typeface="+mn-lt"/>
              </a:rPr>
              <a:t>liberté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pour</a:t>
            </a:r>
            <a:r>
              <a:rPr lang="sk-SK" sz="1600" dirty="0">
                <a:ea typeface="+mn-lt"/>
                <a:cs typeface="+mn-lt"/>
              </a:rPr>
              <a:t> les </a:t>
            </a:r>
            <a:r>
              <a:rPr lang="sk-SK" sz="1600" err="1">
                <a:ea typeface="+mn-lt"/>
                <a:cs typeface="+mn-lt"/>
              </a:rPr>
              <a:t>individus</a:t>
            </a:r>
            <a:r>
              <a:rPr lang="sk-SK" sz="1600" dirty="0">
                <a:ea typeface="+mn-lt"/>
                <a:cs typeface="+mn-lt"/>
              </a:rPr>
              <a:t> de </a:t>
            </a:r>
            <a:r>
              <a:rPr lang="sk-SK" sz="1600" err="1">
                <a:ea typeface="+mn-lt"/>
                <a:cs typeface="+mn-lt"/>
              </a:rPr>
              <a:t>conclure</a:t>
            </a:r>
            <a:r>
              <a:rPr lang="sk-SK" sz="1600" dirty="0">
                <a:ea typeface="+mn-lt"/>
                <a:cs typeface="+mn-lt"/>
              </a:rPr>
              <a:t> des </a:t>
            </a:r>
            <a:r>
              <a:rPr lang="sk-SK" sz="1600" err="1">
                <a:ea typeface="+mn-lt"/>
                <a:cs typeface="+mn-lt"/>
              </a:rPr>
              <a:t>contrats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selon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leurs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besoins</a:t>
            </a:r>
            <a:r>
              <a:rPr lang="sk-SK" sz="1600" dirty="0">
                <a:ea typeface="+mn-lt"/>
                <a:cs typeface="+mn-lt"/>
              </a:rPr>
              <a:t> et </a:t>
            </a:r>
            <a:r>
              <a:rPr lang="sk-SK" sz="1600" err="1">
                <a:ea typeface="+mn-lt"/>
                <a:cs typeface="+mn-lt"/>
              </a:rPr>
              <a:t>intérêts</a:t>
            </a:r>
            <a:r>
              <a:rPr lang="sk-SK" sz="1600" dirty="0">
                <a:ea typeface="+mn-lt"/>
                <a:cs typeface="+mn-lt"/>
              </a:rPr>
              <a:t>. </a:t>
            </a:r>
            <a:r>
              <a:rPr lang="sk-SK" sz="1600" err="1">
                <a:ea typeface="+mn-lt"/>
                <a:cs typeface="+mn-lt"/>
              </a:rPr>
              <a:t>Il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soutenait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le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principe</a:t>
            </a:r>
            <a:r>
              <a:rPr lang="sk-SK" sz="1600" dirty="0">
                <a:ea typeface="+mn-lt"/>
                <a:cs typeface="+mn-lt"/>
              </a:rPr>
              <a:t> de libre </a:t>
            </a:r>
            <a:r>
              <a:rPr lang="sk-SK" sz="1600" err="1">
                <a:ea typeface="+mn-lt"/>
                <a:cs typeface="+mn-lt"/>
              </a:rPr>
              <a:t>volonté</a:t>
            </a:r>
            <a:r>
              <a:rPr lang="sk-SK" sz="1600" dirty="0">
                <a:ea typeface="+mn-lt"/>
                <a:cs typeface="+mn-lt"/>
              </a:rPr>
              <a:t> et </a:t>
            </a:r>
            <a:r>
              <a:rPr lang="sk-SK" sz="1600" err="1">
                <a:ea typeface="+mn-lt"/>
                <a:cs typeface="+mn-lt"/>
              </a:rPr>
              <a:t>garantissait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que</a:t>
            </a:r>
            <a:r>
              <a:rPr lang="sk-SK" sz="1600" dirty="0">
                <a:ea typeface="+mn-lt"/>
                <a:cs typeface="+mn-lt"/>
              </a:rPr>
              <a:t> les </a:t>
            </a:r>
            <a:r>
              <a:rPr lang="sk-SK" sz="1600" err="1">
                <a:ea typeface="+mn-lt"/>
                <a:cs typeface="+mn-lt"/>
              </a:rPr>
              <a:t>citoyens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pouvaient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conclure</a:t>
            </a:r>
            <a:r>
              <a:rPr lang="sk-SK" sz="1600" dirty="0">
                <a:ea typeface="+mn-lt"/>
                <a:cs typeface="+mn-lt"/>
              </a:rPr>
              <a:t> des </a:t>
            </a:r>
            <a:r>
              <a:rPr lang="sk-SK" sz="1600" err="1">
                <a:ea typeface="+mn-lt"/>
                <a:cs typeface="+mn-lt"/>
              </a:rPr>
              <a:t>contrats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sans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restrictions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injustifiées</a:t>
            </a:r>
            <a:r>
              <a:rPr lang="sk-SK" sz="1600" dirty="0">
                <a:ea typeface="+mn-lt"/>
                <a:cs typeface="+mn-lt"/>
              </a:rPr>
              <a:t> de </a:t>
            </a:r>
            <a:r>
              <a:rPr lang="sk-SK" sz="1600" err="1">
                <a:ea typeface="+mn-lt"/>
                <a:cs typeface="+mn-lt"/>
              </a:rPr>
              <a:t>l'État</a:t>
            </a:r>
            <a:r>
              <a:rPr lang="sk-SK" sz="1600" dirty="0">
                <a:ea typeface="+mn-lt"/>
                <a:cs typeface="+mn-lt"/>
              </a:rPr>
              <a:t>. Cela </a:t>
            </a:r>
            <a:r>
              <a:rPr lang="sk-SK" sz="1600" err="1">
                <a:ea typeface="+mn-lt"/>
                <a:cs typeface="+mn-lt"/>
              </a:rPr>
              <a:t>permettait</a:t>
            </a:r>
            <a:r>
              <a:rPr lang="sk-SK" sz="1600" dirty="0">
                <a:ea typeface="+mn-lt"/>
                <a:cs typeface="+mn-lt"/>
              </a:rPr>
              <a:t> les </a:t>
            </a:r>
            <a:r>
              <a:rPr lang="sk-SK" sz="1600" err="1">
                <a:ea typeface="+mn-lt"/>
                <a:cs typeface="+mn-lt"/>
              </a:rPr>
              <a:t>accords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commerciaux</a:t>
            </a:r>
            <a:r>
              <a:rPr lang="sk-SK" sz="1600" dirty="0">
                <a:ea typeface="+mn-lt"/>
                <a:cs typeface="+mn-lt"/>
              </a:rPr>
              <a:t>, les </a:t>
            </a:r>
            <a:r>
              <a:rPr lang="sk-SK" sz="1600" err="1">
                <a:ea typeface="+mn-lt"/>
                <a:cs typeface="+mn-lt"/>
              </a:rPr>
              <a:t>contrats</a:t>
            </a:r>
            <a:r>
              <a:rPr lang="sk-SK" sz="1600" dirty="0">
                <a:ea typeface="+mn-lt"/>
                <a:cs typeface="+mn-lt"/>
              </a:rPr>
              <a:t> de </a:t>
            </a:r>
            <a:r>
              <a:rPr lang="sk-SK" sz="1600" err="1">
                <a:ea typeface="+mn-lt"/>
                <a:cs typeface="+mn-lt"/>
              </a:rPr>
              <a:t>location</a:t>
            </a:r>
            <a:r>
              <a:rPr lang="sk-SK" sz="1600" dirty="0">
                <a:ea typeface="+mn-lt"/>
                <a:cs typeface="+mn-lt"/>
              </a:rPr>
              <a:t>, les </a:t>
            </a:r>
            <a:r>
              <a:rPr lang="sk-SK" sz="1600" err="1">
                <a:ea typeface="+mn-lt"/>
                <a:cs typeface="+mn-lt"/>
              </a:rPr>
              <a:t>contrats</a:t>
            </a:r>
            <a:r>
              <a:rPr lang="sk-SK" sz="1600" dirty="0">
                <a:ea typeface="+mn-lt"/>
                <a:cs typeface="+mn-lt"/>
              </a:rPr>
              <a:t> de </a:t>
            </a:r>
            <a:r>
              <a:rPr lang="sk-SK" sz="1600" err="1">
                <a:ea typeface="+mn-lt"/>
                <a:cs typeface="+mn-lt"/>
              </a:rPr>
              <a:t>travail</a:t>
            </a:r>
            <a:r>
              <a:rPr lang="sk-SK" sz="1600" dirty="0">
                <a:ea typeface="+mn-lt"/>
                <a:cs typeface="+mn-lt"/>
              </a:rPr>
              <a:t> et </a:t>
            </a:r>
            <a:r>
              <a:rPr lang="sk-SK" sz="1600" err="1">
                <a:ea typeface="+mn-lt"/>
                <a:cs typeface="+mn-lt"/>
              </a:rPr>
              <a:t>autres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contrats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qui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étaient</a:t>
            </a:r>
            <a:r>
              <a:rPr lang="sk-SK" sz="1600" dirty="0">
                <a:ea typeface="+mn-lt"/>
                <a:cs typeface="+mn-lt"/>
              </a:rPr>
              <a:t> la base des </a:t>
            </a:r>
            <a:r>
              <a:rPr lang="sk-SK" sz="1600" err="1">
                <a:ea typeface="+mn-lt"/>
                <a:cs typeface="+mn-lt"/>
              </a:rPr>
              <a:t>relations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commerciales</a:t>
            </a:r>
            <a:r>
              <a:rPr lang="sk-SK" sz="1600" dirty="0">
                <a:ea typeface="+mn-lt"/>
                <a:cs typeface="+mn-lt"/>
              </a:rPr>
              <a:t>. </a:t>
            </a:r>
            <a:r>
              <a:rPr lang="sk-SK" sz="1600" err="1">
                <a:ea typeface="+mn-lt"/>
                <a:cs typeface="+mn-lt"/>
              </a:rPr>
              <a:t>Ainsi</a:t>
            </a:r>
            <a:r>
              <a:rPr lang="sk-SK" sz="1600" dirty="0">
                <a:ea typeface="+mn-lt"/>
                <a:cs typeface="+mn-lt"/>
              </a:rPr>
              <a:t>, cela </a:t>
            </a:r>
            <a:r>
              <a:rPr lang="sk-SK" sz="1600" err="1">
                <a:ea typeface="+mn-lt"/>
                <a:cs typeface="+mn-lt"/>
              </a:rPr>
              <a:t>favorisait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l'entrepreneuriat</a:t>
            </a:r>
            <a:r>
              <a:rPr lang="sk-SK" sz="1600" dirty="0">
                <a:ea typeface="+mn-lt"/>
                <a:cs typeface="+mn-lt"/>
              </a:rPr>
              <a:t> et la </a:t>
            </a:r>
            <a:r>
              <a:rPr lang="sk-SK" sz="1600" err="1">
                <a:ea typeface="+mn-lt"/>
                <a:cs typeface="+mn-lt"/>
              </a:rPr>
              <a:t>conclusion</a:t>
            </a:r>
            <a:r>
              <a:rPr lang="sk-SK" sz="1600" dirty="0">
                <a:ea typeface="+mn-lt"/>
                <a:cs typeface="+mn-lt"/>
              </a:rPr>
              <a:t> de </a:t>
            </a:r>
            <a:r>
              <a:rPr lang="sk-SK" sz="1600" err="1">
                <a:ea typeface="+mn-lt"/>
                <a:cs typeface="+mn-lt"/>
              </a:rPr>
              <a:t>contrats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entre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individus</a:t>
            </a:r>
            <a:r>
              <a:rPr lang="sk-SK" sz="1600" dirty="0">
                <a:ea typeface="+mn-lt"/>
                <a:cs typeface="+mn-lt"/>
              </a:rPr>
              <a:t> et </a:t>
            </a:r>
            <a:r>
              <a:rPr lang="sk-SK" sz="1600" err="1">
                <a:ea typeface="+mn-lt"/>
                <a:cs typeface="+mn-lt"/>
              </a:rPr>
              <a:t>entreprises</a:t>
            </a:r>
            <a:r>
              <a:rPr lang="sk-SK" sz="1600" dirty="0">
                <a:ea typeface="+mn-lt"/>
                <a:cs typeface="+mn-lt"/>
              </a:rPr>
              <a:t>. La </a:t>
            </a:r>
            <a:r>
              <a:rPr lang="sk-SK" sz="1600" err="1">
                <a:ea typeface="+mn-lt"/>
                <a:cs typeface="+mn-lt"/>
              </a:rPr>
              <a:t>liberté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contractuelle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était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l'un</a:t>
            </a:r>
            <a:r>
              <a:rPr lang="sk-SK" sz="1600" dirty="0">
                <a:ea typeface="+mn-lt"/>
                <a:cs typeface="+mn-lt"/>
              </a:rPr>
              <a:t> des </a:t>
            </a:r>
            <a:r>
              <a:rPr lang="sk-SK" sz="1600" err="1">
                <a:ea typeface="+mn-lt"/>
                <a:cs typeface="+mn-lt"/>
              </a:rPr>
              <a:t>principes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clés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du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Code</a:t>
            </a:r>
            <a:r>
              <a:rPr lang="sk-SK" sz="1600" dirty="0">
                <a:ea typeface="+mn-lt"/>
                <a:cs typeface="+mn-lt"/>
              </a:rPr>
              <a:t> civil, </a:t>
            </a:r>
            <a:r>
              <a:rPr lang="sk-SK" sz="1600" err="1">
                <a:ea typeface="+mn-lt"/>
                <a:cs typeface="+mn-lt"/>
              </a:rPr>
              <a:t>contribuant</a:t>
            </a:r>
            <a:r>
              <a:rPr lang="sk-SK" sz="1600" dirty="0">
                <a:ea typeface="+mn-lt"/>
                <a:cs typeface="+mn-lt"/>
              </a:rPr>
              <a:t> au </a:t>
            </a:r>
            <a:r>
              <a:rPr lang="sk-SK" sz="1600" err="1">
                <a:ea typeface="+mn-lt"/>
                <a:cs typeface="+mn-lt"/>
              </a:rPr>
              <a:t>développement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économique</a:t>
            </a:r>
            <a:r>
              <a:rPr lang="sk-SK" sz="1600" dirty="0">
                <a:ea typeface="+mn-lt"/>
                <a:cs typeface="+mn-lt"/>
              </a:rPr>
              <a:t> et à la </a:t>
            </a:r>
            <a:r>
              <a:rPr lang="sk-SK" sz="1600" err="1">
                <a:ea typeface="+mn-lt"/>
                <a:cs typeface="+mn-lt"/>
              </a:rPr>
              <a:t>sécurité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juridique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dans</a:t>
            </a:r>
            <a:r>
              <a:rPr lang="sk-SK" sz="1600" dirty="0">
                <a:ea typeface="+mn-lt"/>
                <a:cs typeface="+mn-lt"/>
              </a:rPr>
              <a:t> la </a:t>
            </a:r>
            <a:r>
              <a:rPr lang="sk-SK" sz="1600" err="1">
                <a:ea typeface="+mn-lt"/>
                <a:cs typeface="+mn-lt"/>
              </a:rPr>
              <a:t>société</a:t>
            </a:r>
            <a:r>
              <a:rPr lang="sk-SK" sz="1600" dirty="0">
                <a:ea typeface="+mn-lt"/>
                <a:cs typeface="+mn-lt"/>
              </a:rPr>
              <a:t>.</a:t>
            </a:r>
            <a:endParaRPr lang="sk-SK" sz="1600" dirty="0">
              <a:cs typeface="Arial" panose="020B0604020202020204"/>
            </a:endParaRPr>
          </a:p>
        </p:txBody>
      </p:sp>
      <p:pic>
        <p:nvPicPr>
          <p:cNvPr id="4" name="Obrázok 3" descr="Obrázok, na ktorom je ošatenie, maľovanie, umenie, mytológia&#10;&#10;Automaticky generovaný popis">
            <a:extLst>
              <a:ext uri="{FF2B5EF4-FFF2-40B4-BE49-F238E27FC236}">
                <a16:creationId xmlns:a16="http://schemas.microsoft.com/office/drawing/2014/main" id="{E8C01981-3DBD-D119-73F6-78EAAECC63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68" r="3673" b="2"/>
          <a:stretch/>
        </p:blipFill>
        <p:spPr>
          <a:xfrm>
            <a:off x="7311864" y="647190"/>
            <a:ext cx="3434521" cy="5564283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77E94FA-15D7-48DE-9ADF-C2B27A66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59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D0390-34BF-40AC-9261-46DC940FC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CB6B56-9C1C-44DD-B973-C2B1F233A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A363CE-60DD-4ABB-A0E6-1294AB0FB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9F61B35-8B17-4284-8EC1-80628EE63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D6F20C-3324-4FEE-A14F-84CEC82D1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148D7B-86F6-4516-8EEA-A549827E4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F0EB9F-F6DB-79CD-CDF7-F5C95D82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sk-SK" err="1">
                <a:cs typeface="Arial"/>
              </a:rPr>
              <a:t>Le</a:t>
            </a:r>
            <a:r>
              <a:rPr lang="sk-SK" dirty="0">
                <a:cs typeface="Arial"/>
              </a:rPr>
              <a:t> </a:t>
            </a:r>
            <a:r>
              <a:rPr lang="sk-SK" err="1">
                <a:cs typeface="Arial"/>
              </a:rPr>
              <a:t>Code</a:t>
            </a:r>
            <a:r>
              <a:rPr lang="sk-SK" dirty="0">
                <a:cs typeface="Arial"/>
              </a:rPr>
              <a:t> civil et </a:t>
            </a:r>
            <a:r>
              <a:rPr lang="sk-SK" err="1">
                <a:ea typeface="+mj-lt"/>
                <a:cs typeface="+mj-lt"/>
              </a:rPr>
              <a:t>Droit</a:t>
            </a:r>
            <a:r>
              <a:rPr lang="sk-SK" dirty="0">
                <a:ea typeface="+mj-lt"/>
                <a:cs typeface="+mj-lt"/>
              </a:rPr>
              <a:t> à </a:t>
            </a:r>
            <a:r>
              <a:rPr lang="sk-SK" err="1">
                <a:ea typeface="+mj-lt"/>
                <a:cs typeface="+mj-lt"/>
              </a:rPr>
              <a:t>un</a:t>
            </a:r>
            <a:r>
              <a:rPr lang="sk-SK" dirty="0">
                <a:ea typeface="+mj-lt"/>
                <a:cs typeface="+mj-lt"/>
              </a:rPr>
              <a:t> </a:t>
            </a:r>
            <a:r>
              <a:rPr lang="sk-SK" err="1">
                <a:ea typeface="+mj-lt"/>
                <a:cs typeface="+mj-lt"/>
              </a:rPr>
              <a:t>procès</a:t>
            </a:r>
            <a:r>
              <a:rPr lang="sk-SK" dirty="0">
                <a:ea typeface="+mj-lt"/>
                <a:cs typeface="+mj-lt"/>
              </a:rPr>
              <a:t> </a:t>
            </a:r>
            <a:r>
              <a:rPr lang="sk-SK" err="1">
                <a:ea typeface="+mj-lt"/>
                <a:cs typeface="+mj-lt"/>
              </a:rPr>
              <a:t>équitable</a:t>
            </a:r>
            <a:r>
              <a:rPr lang="sk-SK" dirty="0">
                <a:cs typeface="Arial"/>
              </a:rPr>
              <a:t> </a:t>
            </a:r>
            <a:endParaRPr lang="sk-SK">
              <a:cs typeface="Arial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E60A2C7-1DAD-C6CF-7FAC-D6C34E84A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803" y="2052116"/>
            <a:ext cx="5249782" cy="39978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4170" indent="-344170">
              <a:lnSpc>
                <a:spcPct val="110000"/>
              </a:lnSpc>
            </a:pPr>
            <a:r>
              <a:rPr lang="sk-SK" sz="1600" err="1">
                <a:ea typeface="+mn-lt"/>
                <a:cs typeface="+mn-lt"/>
              </a:rPr>
              <a:t>Le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Code</a:t>
            </a:r>
            <a:r>
              <a:rPr lang="sk-SK" sz="1600" dirty="0">
                <a:ea typeface="+mn-lt"/>
                <a:cs typeface="+mn-lt"/>
              </a:rPr>
              <a:t> civil </a:t>
            </a:r>
            <a:r>
              <a:rPr lang="sk-SK" sz="1600" err="1">
                <a:ea typeface="+mn-lt"/>
                <a:cs typeface="+mn-lt"/>
              </a:rPr>
              <a:t>reconnaissait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l'importance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du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droit</a:t>
            </a:r>
            <a:r>
              <a:rPr lang="sk-SK" sz="1600" dirty="0">
                <a:ea typeface="+mn-lt"/>
                <a:cs typeface="+mn-lt"/>
              </a:rPr>
              <a:t> des </a:t>
            </a:r>
            <a:r>
              <a:rPr lang="sk-SK" sz="1600" err="1">
                <a:ea typeface="+mn-lt"/>
                <a:cs typeface="+mn-lt"/>
              </a:rPr>
              <a:t>citoyens</a:t>
            </a:r>
            <a:r>
              <a:rPr lang="sk-SK" sz="1600" dirty="0">
                <a:ea typeface="+mn-lt"/>
                <a:cs typeface="+mn-lt"/>
              </a:rPr>
              <a:t> à </a:t>
            </a:r>
            <a:r>
              <a:rPr lang="sk-SK" sz="1600" err="1">
                <a:ea typeface="+mn-lt"/>
                <a:cs typeface="+mn-lt"/>
              </a:rPr>
              <a:t>un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procès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équitable</a:t>
            </a:r>
            <a:r>
              <a:rPr lang="sk-SK" sz="1600" dirty="0">
                <a:ea typeface="+mn-lt"/>
                <a:cs typeface="+mn-lt"/>
              </a:rPr>
              <a:t> et </a:t>
            </a:r>
            <a:r>
              <a:rPr lang="sk-SK" sz="1600" err="1">
                <a:ea typeface="+mn-lt"/>
                <a:cs typeface="+mn-lt"/>
              </a:rPr>
              <a:t>interdisait</a:t>
            </a:r>
            <a:r>
              <a:rPr lang="sk-SK" sz="1600" dirty="0">
                <a:ea typeface="+mn-lt"/>
                <a:cs typeface="+mn-lt"/>
              </a:rPr>
              <a:t> la </a:t>
            </a:r>
            <a:r>
              <a:rPr lang="sk-SK" sz="1600" err="1">
                <a:ea typeface="+mn-lt"/>
                <a:cs typeface="+mn-lt"/>
              </a:rPr>
              <a:t>détention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arbitraire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ou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l'abus</a:t>
            </a:r>
            <a:r>
              <a:rPr lang="sk-SK" sz="1600" dirty="0">
                <a:ea typeface="+mn-lt"/>
                <a:cs typeface="+mn-lt"/>
              </a:rPr>
              <a:t> de </a:t>
            </a:r>
            <a:r>
              <a:rPr lang="sk-SK" sz="1600" err="1">
                <a:ea typeface="+mn-lt"/>
                <a:cs typeface="+mn-lt"/>
              </a:rPr>
              <a:t>pouvoir</a:t>
            </a:r>
            <a:r>
              <a:rPr lang="sk-SK" sz="1600" dirty="0">
                <a:ea typeface="+mn-lt"/>
                <a:cs typeface="+mn-lt"/>
              </a:rPr>
              <a:t> par les </a:t>
            </a:r>
            <a:r>
              <a:rPr lang="sk-SK" sz="1600" err="1">
                <a:ea typeface="+mn-lt"/>
                <a:cs typeface="+mn-lt"/>
              </a:rPr>
              <a:t>autorités</a:t>
            </a:r>
            <a:r>
              <a:rPr lang="sk-SK" sz="1600" dirty="0">
                <a:ea typeface="+mn-lt"/>
                <a:cs typeface="+mn-lt"/>
              </a:rPr>
              <a:t>. </a:t>
            </a:r>
            <a:r>
              <a:rPr lang="sk-SK" sz="1600" err="1">
                <a:ea typeface="+mn-lt"/>
                <a:cs typeface="+mn-lt"/>
              </a:rPr>
              <a:t>Il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établissait</a:t>
            </a:r>
            <a:r>
              <a:rPr lang="sk-SK" sz="1600" dirty="0">
                <a:ea typeface="+mn-lt"/>
                <a:cs typeface="+mn-lt"/>
              </a:rPr>
              <a:t> les </a:t>
            </a:r>
            <a:r>
              <a:rPr lang="sk-SK" sz="1600" err="1">
                <a:ea typeface="+mn-lt"/>
                <a:cs typeface="+mn-lt"/>
              </a:rPr>
              <a:t>principes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fondamentaux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d'un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procès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équitable</a:t>
            </a:r>
            <a:r>
              <a:rPr lang="sk-SK" sz="1600" dirty="0">
                <a:ea typeface="+mn-lt"/>
                <a:cs typeface="+mn-lt"/>
              </a:rPr>
              <a:t>, </a:t>
            </a:r>
            <a:r>
              <a:rPr lang="sk-SK" sz="1600" err="1">
                <a:ea typeface="+mn-lt"/>
                <a:cs typeface="+mn-lt"/>
              </a:rPr>
              <a:t>tels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que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le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droit</a:t>
            </a:r>
            <a:r>
              <a:rPr lang="sk-SK" sz="1600" dirty="0">
                <a:ea typeface="+mn-lt"/>
                <a:cs typeface="+mn-lt"/>
              </a:rPr>
              <a:t> à la </a:t>
            </a:r>
            <a:r>
              <a:rPr lang="sk-SK" sz="1600" err="1">
                <a:ea typeface="+mn-lt"/>
                <a:cs typeface="+mn-lt"/>
              </a:rPr>
              <a:t>défense</a:t>
            </a:r>
            <a:r>
              <a:rPr lang="sk-SK" sz="1600" dirty="0">
                <a:ea typeface="+mn-lt"/>
                <a:cs typeface="+mn-lt"/>
              </a:rPr>
              <a:t>, </a:t>
            </a:r>
            <a:r>
              <a:rPr lang="sk-SK" sz="1600" err="1">
                <a:ea typeface="+mn-lt"/>
                <a:cs typeface="+mn-lt"/>
              </a:rPr>
              <a:t>le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droit</a:t>
            </a:r>
            <a:r>
              <a:rPr lang="sk-SK" sz="1600" dirty="0">
                <a:ea typeface="+mn-lt"/>
                <a:cs typeface="+mn-lt"/>
              </a:rPr>
              <a:t> à </a:t>
            </a:r>
            <a:r>
              <a:rPr lang="sk-SK" sz="1600" err="1">
                <a:ea typeface="+mn-lt"/>
                <a:cs typeface="+mn-lt"/>
              </a:rPr>
              <a:t>l'expression</a:t>
            </a:r>
            <a:r>
              <a:rPr lang="sk-SK" sz="1600" dirty="0">
                <a:ea typeface="+mn-lt"/>
                <a:cs typeface="+mn-lt"/>
              </a:rPr>
              <a:t> de </a:t>
            </a:r>
            <a:r>
              <a:rPr lang="sk-SK" sz="1600" err="1">
                <a:ea typeface="+mn-lt"/>
                <a:cs typeface="+mn-lt"/>
              </a:rPr>
              <a:t>son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opinion</a:t>
            </a:r>
            <a:r>
              <a:rPr lang="sk-SK" sz="1600" dirty="0">
                <a:ea typeface="+mn-lt"/>
                <a:cs typeface="+mn-lt"/>
              </a:rPr>
              <a:t> et </a:t>
            </a:r>
            <a:r>
              <a:rPr lang="sk-SK" sz="1600" err="1">
                <a:ea typeface="+mn-lt"/>
                <a:cs typeface="+mn-lt"/>
              </a:rPr>
              <a:t>le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droit</a:t>
            </a:r>
            <a:r>
              <a:rPr lang="sk-SK" sz="1600" dirty="0">
                <a:ea typeface="+mn-lt"/>
                <a:cs typeface="+mn-lt"/>
              </a:rPr>
              <a:t> à </a:t>
            </a:r>
            <a:r>
              <a:rPr lang="sk-SK" sz="1600" err="1">
                <a:ea typeface="+mn-lt"/>
                <a:cs typeface="+mn-lt"/>
              </a:rPr>
              <a:t>une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décision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équitable</a:t>
            </a:r>
            <a:r>
              <a:rPr lang="sk-SK" sz="1600" dirty="0">
                <a:ea typeface="+mn-lt"/>
                <a:cs typeface="+mn-lt"/>
              </a:rPr>
              <a:t>. Cela </a:t>
            </a:r>
            <a:r>
              <a:rPr lang="sk-SK" sz="1600" err="1">
                <a:ea typeface="+mn-lt"/>
                <a:cs typeface="+mn-lt"/>
              </a:rPr>
              <a:t>garantissait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que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chaque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citoyen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avait</a:t>
            </a:r>
            <a:r>
              <a:rPr lang="sk-SK" sz="1600" dirty="0">
                <a:ea typeface="+mn-lt"/>
                <a:cs typeface="+mn-lt"/>
              </a:rPr>
              <a:t> la </a:t>
            </a:r>
            <a:r>
              <a:rPr lang="sk-SK" sz="1600" err="1">
                <a:ea typeface="+mn-lt"/>
                <a:cs typeface="+mn-lt"/>
              </a:rPr>
              <a:t>possibilité</a:t>
            </a:r>
            <a:r>
              <a:rPr lang="sk-SK" sz="1600" dirty="0">
                <a:ea typeface="+mn-lt"/>
                <a:cs typeface="+mn-lt"/>
              </a:rPr>
              <a:t> de </a:t>
            </a:r>
            <a:r>
              <a:rPr lang="sk-SK" sz="1600" err="1">
                <a:ea typeface="+mn-lt"/>
                <a:cs typeface="+mn-lt"/>
              </a:rPr>
              <a:t>se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défendre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devant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un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tribunal</a:t>
            </a:r>
            <a:r>
              <a:rPr lang="sk-SK" sz="1600" dirty="0">
                <a:ea typeface="+mn-lt"/>
                <a:cs typeface="+mn-lt"/>
              </a:rPr>
              <a:t> et </a:t>
            </a:r>
            <a:r>
              <a:rPr lang="sk-SK" sz="1600" err="1">
                <a:ea typeface="+mn-lt"/>
                <a:cs typeface="+mn-lt"/>
              </a:rPr>
              <a:t>d'obtenir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une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décision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juste</a:t>
            </a:r>
            <a:r>
              <a:rPr lang="sk-SK" sz="1600" dirty="0">
                <a:ea typeface="+mn-lt"/>
                <a:cs typeface="+mn-lt"/>
              </a:rPr>
              <a:t> et </a:t>
            </a:r>
            <a:r>
              <a:rPr lang="sk-SK" sz="1600" err="1">
                <a:ea typeface="+mn-lt"/>
                <a:cs typeface="+mn-lt"/>
              </a:rPr>
              <a:t>impartiale</a:t>
            </a:r>
            <a:r>
              <a:rPr lang="sk-SK" sz="1600" dirty="0">
                <a:ea typeface="+mn-lt"/>
                <a:cs typeface="+mn-lt"/>
              </a:rPr>
              <a:t>. </a:t>
            </a:r>
            <a:r>
              <a:rPr lang="sk-SK" sz="1600" err="1">
                <a:ea typeface="+mn-lt"/>
                <a:cs typeface="+mn-lt"/>
              </a:rPr>
              <a:t>Le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droit</a:t>
            </a:r>
            <a:r>
              <a:rPr lang="sk-SK" sz="1600" dirty="0">
                <a:ea typeface="+mn-lt"/>
                <a:cs typeface="+mn-lt"/>
              </a:rPr>
              <a:t> à </a:t>
            </a:r>
            <a:r>
              <a:rPr lang="sk-SK" sz="1600" err="1">
                <a:ea typeface="+mn-lt"/>
                <a:cs typeface="+mn-lt"/>
              </a:rPr>
              <a:t>un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procès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équitable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était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l'une</a:t>
            </a:r>
            <a:r>
              <a:rPr lang="sk-SK" sz="1600" dirty="0">
                <a:ea typeface="+mn-lt"/>
                <a:cs typeface="+mn-lt"/>
              </a:rPr>
              <a:t> des </a:t>
            </a:r>
            <a:r>
              <a:rPr lang="sk-SK" sz="1600" err="1">
                <a:ea typeface="+mn-lt"/>
                <a:cs typeface="+mn-lt"/>
              </a:rPr>
              <a:t>garanties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fondamentales</a:t>
            </a:r>
            <a:r>
              <a:rPr lang="sk-SK" sz="1600" dirty="0">
                <a:ea typeface="+mn-lt"/>
                <a:cs typeface="+mn-lt"/>
              </a:rPr>
              <a:t> des </a:t>
            </a:r>
            <a:r>
              <a:rPr lang="sk-SK" sz="1600" err="1">
                <a:ea typeface="+mn-lt"/>
                <a:cs typeface="+mn-lt"/>
              </a:rPr>
              <a:t>droits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individuels</a:t>
            </a:r>
            <a:r>
              <a:rPr lang="sk-SK" sz="1600" dirty="0">
                <a:ea typeface="+mn-lt"/>
                <a:cs typeface="+mn-lt"/>
              </a:rPr>
              <a:t> et </a:t>
            </a:r>
            <a:r>
              <a:rPr lang="sk-SK" sz="1600" err="1">
                <a:ea typeface="+mn-lt"/>
                <a:cs typeface="+mn-lt"/>
              </a:rPr>
              <a:t>une</a:t>
            </a:r>
            <a:r>
              <a:rPr lang="sk-SK" sz="1600" dirty="0">
                <a:ea typeface="+mn-lt"/>
                <a:cs typeface="+mn-lt"/>
              </a:rPr>
              <a:t> partie </a:t>
            </a:r>
            <a:r>
              <a:rPr lang="sk-SK" sz="1600" err="1">
                <a:ea typeface="+mn-lt"/>
                <a:cs typeface="+mn-lt"/>
              </a:rPr>
              <a:t>importante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du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système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juridique</a:t>
            </a:r>
            <a:r>
              <a:rPr lang="sk-SK" sz="1600" dirty="0">
                <a:ea typeface="+mn-lt"/>
                <a:cs typeface="+mn-lt"/>
              </a:rPr>
              <a:t>. </a:t>
            </a:r>
            <a:r>
              <a:rPr lang="sk-SK" sz="1600" err="1">
                <a:ea typeface="+mn-lt"/>
                <a:cs typeface="+mn-lt"/>
              </a:rPr>
              <a:t>Un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procès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équitable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était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un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droit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fondamental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protégé</a:t>
            </a:r>
            <a:r>
              <a:rPr lang="sk-SK" sz="1600" dirty="0">
                <a:ea typeface="+mn-lt"/>
                <a:cs typeface="+mn-lt"/>
              </a:rPr>
              <a:t> et garanti par </a:t>
            </a:r>
            <a:r>
              <a:rPr lang="sk-SK" sz="1600" err="1">
                <a:ea typeface="+mn-lt"/>
                <a:cs typeface="+mn-lt"/>
              </a:rPr>
              <a:t>le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Code</a:t>
            </a:r>
            <a:r>
              <a:rPr lang="sk-SK" sz="1600" dirty="0">
                <a:ea typeface="+mn-lt"/>
                <a:cs typeface="+mn-lt"/>
              </a:rPr>
              <a:t> civil, </a:t>
            </a:r>
            <a:r>
              <a:rPr lang="sk-SK" sz="1600" err="1">
                <a:ea typeface="+mn-lt"/>
                <a:cs typeface="+mn-lt"/>
              </a:rPr>
              <a:t>afin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d'assurer</a:t>
            </a:r>
            <a:r>
              <a:rPr lang="sk-SK" sz="1600" dirty="0">
                <a:ea typeface="+mn-lt"/>
                <a:cs typeface="+mn-lt"/>
              </a:rPr>
              <a:t> la </a:t>
            </a:r>
            <a:r>
              <a:rPr lang="sk-SK" sz="1600" err="1">
                <a:ea typeface="+mn-lt"/>
                <a:cs typeface="+mn-lt"/>
              </a:rPr>
              <a:t>justice</a:t>
            </a:r>
            <a:r>
              <a:rPr lang="sk-SK" sz="1600" dirty="0">
                <a:ea typeface="+mn-lt"/>
                <a:cs typeface="+mn-lt"/>
              </a:rPr>
              <a:t> et </a:t>
            </a:r>
            <a:r>
              <a:rPr lang="sk-SK" sz="1600" err="1">
                <a:ea typeface="+mn-lt"/>
                <a:cs typeface="+mn-lt"/>
              </a:rPr>
              <a:t>le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respect</a:t>
            </a:r>
            <a:r>
              <a:rPr lang="sk-SK" sz="1600" dirty="0">
                <a:ea typeface="+mn-lt"/>
                <a:cs typeface="+mn-lt"/>
              </a:rPr>
              <a:t> des </a:t>
            </a:r>
            <a:r>
              <a:rPr lang="sk-SK" sz="1600" err="1">
                <a:ea typeface="+mn-lt"/>
                <a:cs typeface="+mn-lt"/>
              </a:rPr>
              <a:t>normes</a:t>
            </a:r>
            <a:r>
              <a:rPr lang="sk-SK" sz="1600" dirty="0">
                <a:ea typeface="+mn-lt"/>
                <a:cs typeface="+mn-lt"/>
              </a:rPr>
              <a:t> </a:t>
            </a:r>
            <a:r>
              <a:rPr lang="sk-SK" sz="1600" err="1">
                <a:ea typeface="+mn-lt"/>
                <a:cs typeface="+mn-lt"/>
              </a:rPr>
              <a:t>juridiques</a:t>
            </a:r>
            <a:r>
              <a:rPr lang="sk-SK" sz="1600" dirty="0">
                <a:ea typeface="+mn-lt"/>
                <a:cs typeface="+mn-lt"/>
              </a:rPr>
              <a:t>.</a:t>
            </a:r>
            <a:endParaRPr lang="sk-SK" sz="1600" dirty="0">
              <a:cs typeface="Arial" panose="020B0604020202020204"/>
            </a:endParaRPr>
          </a:p>
        </p:txBody>
      </p:sp>
      <p:pic>
        <p:nvPicPr>
          <p:cNvPr id="4" name="Obrázok 3" descr="Obrázok, na ktorom je nebo, exteriér, oblak, maľovanie&#10;&#10;Automaticky generovaný popis">
            <a:extLst>
              <a:ext uri="{FF2B5EF4-FFF2-40B4-BE49-F238E27FC236}">
                <a16:creationId xmlns:a16="http://schemas.microsoft.com/office/drawing/2014/main" id="{A74C5DAE-51EC-EAC3-11EF-C4A21EB839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43" r="38430" b="-4"/>
          <a:stretch/>
        </p:blipFill>
        <p:spPr>
          <a:xfrm>
            <a:off x="7511538" y="1673044"/>
            <a:ext cx="3516802" cy="4926221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3F52668-573E-409A-9976-4842BB9EA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71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9B3383-7A1E-4E2A-11EE-59D81F8C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54" y="5166421"/>
            <a:ext cx="8445357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Merci de votre attention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Obrázok, na ktorom je ľudská tvár, kresba, umenie, náčrt&#10;&#10;Automaticky generovaný popis">
            <a:extLst>
              <a:ext uri="{FF2B5EF4-FFF2-40B4-BE49-F238E27FC236}">
                <a16:creationId xmlns:a16="http://schemas.microsoft.com/office/drawing/2014/main" id="{2525EB5D-2595-4E9B-5059-B35B83FBD4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596" r="-1" b="35849"/>
          <a:stretch/>
        </p:blipFill>
        <p:spPr>
          <a:xfrm>
            <a:off x="1023763" y="9180"/>
            <a:ext cx="10389314" cy="440708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95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2F7BF6-CD39-4568-B8BD-EA8D252E1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B0F2AC-8567-4D03-BFFC-653DB596C52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350455F8-10A0-4EEF-9BB1-9035E295B1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1</Words>
  <Application>Microsoft Office PowerPoint</Application>
  <PresentationFormat>Širokouhlá</PresentationFormat>
  <Paragraphs>1</Paragraphs>
  <Slides>9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Madison</vt:lpstr>
      <vt:lpstr>Napoleon Bonaparte</vt:lpstr>
      <vt:lpstr>Informations de base</vt:lpstr>
      <vt:lpstr>Le Code civil</vt:lpstr>
      <vt:lpstr>Le Code civil et droit à la vie privée et à la propriété</vt:lpstr>
      <vt:lpstr>Le Code civil et  Droit de la famille</vt:lpstr>
      <vt:lpstr>Le Code civil et Principe d'égalité devant la loi  </vt:lpstr>
      <vt:lpstr>Le Code civil et  Liberté contractuelle</vt:lpstr>
      <vt:lpstr>Le Code civil et Droit à un procès équitable 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/>
  <cp:lastModifiedBy/>
  <cp:revision>155</cp:revision>
  <dcterms:created xsi:type="dcterms:W3CDTF">2024-02-19T18:47:18Z</dcterms:created>
  <dcterms:modified xsi:type="dcterms:W3CDTF">2024-02-19T20:44:16Z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