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Poppins" panose="020B0604020202020204" charset="-18"/>
      <p:regular r:id="rId20"/>
    </p:embeddedFont>
    <p:embeddedFont>
      <p:font typeface="Poppins Bold" panose="020B0604020202020204" charset="-1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lice's Cake Shop" panose="020B0604020202020204" charset="-128"/>
      <p:regular r:id="rId26"/>
    </p:embeddedFont>
    <p:embeddedFont>
      <p:font typeface="Another Shabby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 varScale="1">
        <p:scale>
          <a:sx n="41" d="100"/>
          <a:sy n="41" d="100"/>
        </p:scale>
        <p:origin x="7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30.svg"/><Relationship Id="rId21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32.svg"/><Relationship Id="rId15" Type="http://schemas.openxmlformats.org/officeDocument/2006/relationships/image" Target="../media/image38.svg"/><Relationship Id="rId23" Type="http://schemas.openxmlformats.org/officeDocument/2006/relationships/image" Target="../media/image2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16.png"/><Relationship Id="rId9" Type="http://schemas.openxmlformats.org/officeDocument/2006/relationships/image" Target="../media/image36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30.svg"/><Relationship Id="rId21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32.svg"/><Relationship Id="rId15" Type="http://schemas.openxmlformats.org/officeDocument/2006/relationships/image" Target="../media/image38.svg"/><Relationship Id="rId23" Type="http://schemas.openxmlformats.org/officeDocument/2006/relationships/image" Target="../media/image2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16.png"/><Relationship Id="rId9" Type="http://schemas.openxmlformats.org/officeDocument/2006/relationships/image" Target="../media/image36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8.png"/><Relationship Id="rId17" Type="http://schemas.openxmlformats.org/officeDocument/2006/relationships/image" Target="../media/image24.svg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30.svg"/><Relationship Id="rId21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5" Type="http://schemas.openxmlformats.org/officeDocument/2006/relationships/image" Target="../media/image45.sv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32.svg"/><Relationship Id="rId15" Type="http://schemas.openxmlformats.org/officeDocument/2006/relationships/image" Target="../media/image38.svg"/><Relationship Id="rId23" Type="http://schemas.openxmlformats.org/officeDocument/2006/relationships/image" Target="../media/image2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16.png"/><Relationship Id="rId9" Type="http://schemas.openxmlformats.org/officeDocument/2006/relationships/image" Target="../media/image36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30.svg"/><Relationship Id="rId21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5" Type="http://schemas.openxmlformats.org/officeDocument/2006/relationships/image" Target="../media/image25.jpe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24" Type="http://schemas.openxmlformats.org/officeDocument/2006/relationships/image" Target="../media/image24.jpeg"/><Relationship Id="rId5" Type="http://schemas.openxmlformats.org/officeDocument/2006/relationships/image" Target="../media/image32.svg"/><Relationship Id="rId15" Type="http://schemas.openxmlformats.org/officeDocument/2006/relationships/image" Target="../media/image38.svg"/><Relationship Id="rId23" Type="http://schemas.openxmlformats.org/officeDocument/2006/relationships/image" Target="../media/image2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16.png"/><Relationship Id="rId9" Type="http://schemas.openxmlformats.org/officeDocument/2006/relationships/image" Target="../media/image36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svg"/><Relationship Id="rId1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0.png"/><Relationship Id="rId17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24.svg"/><Relationship Id="rId10" Type="http://schemas.openxmlformats.org/officeDocument/2006/relationships/image" Target="../media/image9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570080"/>
            <a:ext cx="16501610" cy="126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11001" spc="462" dirty="0">
                <a:solidFill>
                  <a:srgbClr val="3B5060"/>
                </a:solidFill>
                <a:latin typeface="Another Shabby"/>
              </a:rPr>
              <a:t>DROITS DE L'ENFANT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725405" y="5789095"/>
            <a:ext cx="9108201" cy="53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4124">
                <a:solidFill>
                  <a:srgbClr val="3B5060"/>
                </a:solidFill>
                <a:latin typeface="Alice's Cake Shop"/>
              </a:rPr>
              <a:t>Klára Šibová  O3A</a:t>
            </a:r>
          </a:p>
        </p:txBody>
      </p:sp>
      <p:sp>
        <p:nvSpPr>
          <p:cNvPr id="4" name="Freeform 4"/>
          <p:cNvSpPr/>
          <p:nvPr/>
        </p:nvSpPr>
        <p:spPr>
          <a:xfrm>
            <a:off x="10555296" y="-881240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492895" y="5328697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1" y="0"/>
                </a:lnTo>
                <a:lnTo>
                  <a:pt x="8039571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17303">
            <a:off x="1078256" y="-2465517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25156" y="5934256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8"/>
                </a:lnTo>
                <a:lnTo>
                  <a:pt x="0" y="564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8063" flipH="1">
            <a:off x="-612268" y="8882779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142693">
            <a:off x="12086125" y="-346404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17303">
            <a:off x="12287312" y="7691400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5091">
            <a:off x="13287226" y="6598899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281067" flipH="1" flipV="1">
            <a:off x="16042441" y="8305710"/>
            <a:ext cx="1832864" cy="1539606"/>
          </a:xfrm>
          <a:custGeom>
            <a:avLst/>
            <a:gdLst/>
            <a:ahLst/>
            <a:cxnLst/>
            <a:rect l="l" t="t" r="r" b="b"/>
            <a:pathLst>
              <a:path w="1832864" h="1539606">
                <a:moveTo>
                  <a:pt x="1832864" y="1539605"/>
                </a:moveTo>
                <a:lnTo>
                  <a:pt x="0" y="1539605"/>
                </a:lnTo>
                <a:lnTo>
                  <a:pt x="0" y="0"/>
                </a:lnTo>
                <a:lnTo>
                  <a:pt x="1832864" y="0"/>
                </a:lnTo>
                <a:lnTo>
                  <a:pt x="1832864" y="153960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08428">
            <a:off x="-1374735" y="933907"/>
            <a:ext cx="6680806" cy="2004242"/>
          </a:xfrm>
          <a:custGeom>
            <a:avLst/>
            <a:gdLst/>
            <a:ahLst/>
            <a:cxnLst/>
            <a:rect l="l" t="t" r="r" b="b"/>
            <a:pathLst>
              <a:path w="6680806" h="2004242">
                <a:moveTo>
                  <a:pt x="0" y="0"/>
                </a:moveTo>
                <a:lnTo>
                  <a:pt x="6680806" y="0"/>
                </a:lnTo>
                <a:lnTo>
                  <a:pt x="6680806" y="2004242"/>
                </a:lnTo>
                <a:lnTo>
                  <a:pt x="0" y="20042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532684">
            <a:off x="-86859" y="5933308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260044" flipH="1">
            <a:off x="15375059" y="-845331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7"/>
                </a:lnTo>
                <a:lnTo>
                  <a:pt x="3001045" y="2529807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853935">
            <a:off x="106301" y="-21593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00000">
            <a:off x="11057283" y="8732462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662259">
            <a:off x="17342709" y="169366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1" r="-2631" b="-52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8309" y="0"/>
            <a:ext cx="18288000" cy="9811992"/>
          </a:xfrm>
          <a:custGeom>
            <a:avLst/>
            <a:gdLst/>
            <a:ahLst/>
            <a:cxnLst/>
            <a:rect l="l" t="t" r="r" b="b"/>
            <a:pathLst>
              <a:path w="18288000" h="9811992">
                <a:moveTo>
                  <a:pt x="0" y="0"/>
                </a:moveTo>
                <a:lnTo>
                  <a:pt x="18288000" y="0"/>
                </a:lnTo>
                <a:lnTo>
                  <a:pt x="18288000" y="9811992"/>
                </a:lnTo>
                <a:lnTo>
                  <a:pt x="0" y="981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84" b="-42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08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734" b="-350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16966" y="417791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56234" y="1605901"/>
            <a:ext cx="13375532" cy="220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FFF500"/>
                </a:solidFill>
                <a:latin typeface="Poppins Bold"/>
              </a:rPr>
              <a:t>Dans quelle année l'ONU a-t-elle adopté les droits de l'enfant?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4531" y="4658610"/>
            <a:ext cx="7092631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1950</a:t>
            </a:r>
          </a:p>
          <a:p>
            <a:pPr algn="ctr"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 1959</a:t>
            </a:r>
          </a:p>
          <a:p>
            <a:pPr algn="ctr"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 1965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36702" y="3934172"/>
            <a:ext cx="2686695" cy="4141340"/>
          </a:xfrm>
          <a:custGeom>
            <a:avLst/>
            <a:gdLst/>
            <a:ahLst/>
            <a:cxnLst/>
            <a:rect l="l" t="t" r="r" b="b"/>
            <a:pathLst>
              <a:path w="2686695" h="4141340">
                <a:moveTo>
                  <a:pt x="0" y="0"/>
                </a:moveTo>
                <a:lnTo>
                  <a:pt x="2686695" y="0"/>
                </a:lnTo>
                <a:lnTo>
                  <a:pt x="2686695" y="4141341"/>
                </a:lnTo>
                <a:lnTo>
                  <a:pt x="0" y="414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9404" y="2085779"/>
            <a:ext cx="16890802" cy="110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FFF500"/>
                </a:solidFill>
                <a:latin typeface="Poppins Bold"/>
              </a:rPr>
              <a:t>Combien d'enfants travaillent en Afrique?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7704" y="4981575"/>
            <a:ext cx="5726296" cy="398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35 millions </a:t>
            </a:r>
          </a:p>
          <a:p>
            <a:pPr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b)72 millions </a:t>
            </a:r>
          </a:p>
          <a:p>
            <a:pPr algn="just"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c)60 millions</a:t>
            </a:r>
          </a:p>
          <a:p>
            <a:pPr algn="ctr">
              <a:lnSpc>
                <a:spcPts val="7840"/>
              </a:lnSpc>
            </a:pPr>
            <a:endParaRPr lang="en-US" sz="5600" dirty="0">
              <a:solidFill>
                <a:srgbClr val="FFF500"/>
              </a:solidFill>
              <a:latin typeface="Poppins Bold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 rot="88350">
            <a:off x="11035696" y="4221355"/>
            <a:ext cx="5020645" cy="3018663"/>
          </a:xfrm>
          <a:custGeom>
            <a:avLst/>
            <a:gdLst/>
            <a:ahLst/>
            <a:cxnLst/>
            <a:rect l="l" t="t" r="r" b="b"/>
            <a:pathLst>
              <a:path w="5020645" h="3018663">
                <a:moveTo>
                  <a:pt x="0" y="0"/>
                </a:moveTo>
                <a:lnTo>
                  <a:pt x="5020646" y="0"/>
                </a:lnTo>
                <a:lnTo>
                  <a:pt x="5020646" y="3018663"/>
                </a:lnTo>
                <a:lnTo>
                  <a:pt x="0" y="3018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857250"/>
            <a:ext cx="18288000" cy="330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F500"/>
                </a:solidFill>
                <a:latin typeface="Poppins Bold"/>
              </a:rPr>
              <a:t>Quel est le nom de la ligne que nous pouvons appeler si nous avons des problèmes mentaux?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51248" y="5370756"/>
            <a:ext cx="9043270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Ligne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de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confiance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  <a:p>
            <a:pPr>
              <a:lnSpc>
                <a:spcPts val="727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</a:t>
            </a:r>
            <a:r>
              <a:rPr lang="en-US" sz="4400" dirty="0">
                <a:solidFill>
                  <a:srgbClr val="FFF500"/>
                </a:solidFill>
                <a:latin typeface="Poppins"/>
              </a:rPr>
              <a:t>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Ligne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d'espoir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  <a:p>
            <a:pPr algn="just">
              <a:lnSpc>
                <a:spcPts val="727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Ligne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d'assistance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79335" y="4661332"/>
            <a:ext cx="9544873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13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novembre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  <a:p>
            <a:pPr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 23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juin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</a:t>
            </a:r>
          </a:p>
          <a:p>
            <a:pPr>
              <a:lnSpc>
                <a:spcPts val="7840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 11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décembre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48732" y="2316138"/>
            <a:ext cx="1239053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F500"/>
                </a:solidFill>
                <a:latin typeface="Poppins Bold"/>
              </a:rPr>
              <a:t>Quand l'UNICEF a-t-il été créé?</a:t>
            </a:r>
          </a:p>
        </p:txBody>
      </p:sp>
      <p:sp>
        <p:nvSpPr>
          <p:cNvPr id="7" name="Freeform 7"/>
          <p:cNvSpPr/>
          <p:nvPr/>
        </p:nvSpPr>
        <p:spPr>
          <a:xfrm>
            <a:off x="13436702" y="3934172"/>
            <a:ext cx="2686695" cy="4141340"/>
          </a:xfrm>
          <a:custGeom>
            <a:avLst/>
            <a:gdLst/>
            <a:ahLst/>
            <a:cxnLst/>
            <a:rect l="l" t="t" r="r" b="b"/>
            <a:pathLst>
              <a:path w="2686695" h="4141340">
                <a:moveTo>
                  <a:pt x="0" y="0"/>
                </a:moveTo>
                <a:lnTo>
                  <a:pt x="2686695" y="0"/>
                </a:lnTo>
                <a:lnTo>
                  <a:pt x="2686695" y="4141341"/>
                </a:lnTo>
                <a:lnTo>
                  <a:pt x="0" y="414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847725"/>
            <a:ext cx="18288000" cy="216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500"/>
                </a:solidFill>
                <a:latin typeface="Poppins Bold"/>
              </a:rPr>
              <a:t>Quand est la Journée mondiale pour la défense et la promotion des droits de l’enfant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8004" y="4981575"/>
            <a:ext cx="7220322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20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janvier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 20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octobre</a:t>
            </a:r>
            <a:endParaRPr lang="en-US" sz="4400" dirty="0">
              <a:solidFill>
                <a:srgbClr val="FFF500"/>
              </a:solidFill>
              <a:latin typeface="Poppins Bold"/>
            </a:endParaRPr>
          </a:p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 20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novembre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 </a:t>
            </a:r>
          </a:p>
        </p:txBody>
      </p:sp>
      <p:sp>
        <p:nvSpPr>
          <p:cNvPr id="7" name="Freeform 7"/>
          <p:cNvSpPr/>
          <p:nvPr/>
        </p:nvSpPr>
        <p:spPr>
          <a:xfrm>
            <a:off x="11716966" y="417791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16174" y="4588375"/>
            <a:ext cx="7220322" cy="2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a) le livre</a:t>
            </a:r>
          </a:p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b) le film </a:t>
            </a:r>
          </a:p>
          <a:p>
            <a:pPr>
              <a:lnSpc>
                <a:spcPts val="7839"/>
              </a:lnSpc>
            </a:pPr>
            <a:r>
              <a:rPr lang="en-US" sz="4400" dirty="0">
                <a:solidFill>
                  <a:srgbClr val="FFF500"/>
                </a:solidFill>
                <a:latin typeface="Poppins Bold"/>
              </a:rPr>
              <a:t>c) </a:t>
            </a:r>
            <a:r>
              <a:rPr lang="en-US" sz="4400" dirty="0" err="1">
                <a:solidFill>
                  <a:srgbClr val="FFF500"/>
                </a:solidFill>
                <a:latin typeface="Poppins Bold"/>
              </a:rPr>
              <a:t>organisation</a:t>
            </a:r>
            <a:r>
              <a:rPr lang="en-US" sz="4400" dirty="0">
                <a:solidFill>
                  <a:srgbClr val="FFF500"/>
                </a:solidFill>
                <a:latin typeface="Poppi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09800" y="1924057"/>
            <a:ext cx="13670012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dirty="0" err="1">
                <a:solidFill>
                  <a:srgbClr val="FFF500"/>
                </a:solidFill>
                <a:latin typeface="Open Sans Bold"/>
              </a:rPr>
              <a:t>Qu'est-ce</a:t>
            </a:r>
            <a:r>
              <a:rPr lang="en-US" sz="6200" dirty="0">
                <a:solidFill>
                  <a:srgbClr val="FFF500"/>
                </a:solidFill>
                <a:latin typeface="Open Sans Bold"/>
              </a:rPr>
              <a:t> que la </a:t>
            </a:r>
            <a:r>
              <a:rPr lang="en-US" sz="6200" dirty="0" err="1">
                <a:solidFill>
                  <a:srgbClr val="FFF500"/>
                </a:solidFill>
                <a:latin typeface="Open Sans Bold"/>
              </a:rPr>
              <a:t>voix</a:t>
            </a:r>
            <a:r>
              <a:rPr lang="en-US" sz="6200" dirty="0">
                <a:solidFill>
                  <a:srgbClr val="FFF500"/>
                </a:solidFill>
                <a:latin typeface="Open Sans Bold"/>
              </a:rPr>
              <a:t> d'un enfant ?</a:t>
            </a:r>
          </a:p>
        </p:txBody>
      </p:sp>
      <p:sp>
        <p:nvSpPr>
          <p:cNvPr id="7" name="Freeform 7"/>
          <p:cNvSpPr/>
          <p:nvPr/>
        </p:nvSpPr>
        <p:spPr>
          <a:xfrm>
            <a:off x="13436702" y="3934172"/>
            <a:ext cx="2686695" cy="4141340"/>
          </a:xfrm>
          <a:custGeom>
            <a:avLst/>
            <a:gdLst/>
            <a:ahLst/>
            <a:cxnLst/>
            <a:rect l="l" t="t" r="r" b="b"/>
            <a:pathLst>
              <a:path w="2686695" h="4141340">
                <a:moveTo>
                  <a:pt x="0" y="0"/>
                </a:moveTo>
                <a:lnTo>
                  <a:pt x="2686695" y="0"/>
                </a:lnTo>
                <a:lnTo>
                  <a:pt x="2686695" y="4141341"/>
                </a:lnTo>
                <a:lnTo>
                  <a:pt x="0" y="4141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4" t="-6029" r="-1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26869" y="857250"/>
            <a:ext cx="6634262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F500"/>
                </a:solidFill>
                <a:latin typeface="Open Sans Bold"/>
              </a:rPr>
              <a:t>!LE BONUS 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779023"/>
            <a:ext cx="182880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500"/>
                </a:solidFill>
                <a:latin typeface="Open Sans Bold"/>
              </a:rPr>
              <a:t>Combien d'enfants travaillent en Europe et en Asie centrale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04501" y="6077734"/>
            <a:ext cx="5359434" cy="107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FFF500"/>
                </a:solidFill>
                <a:latin typeface="Open Sans Bold"/>
              </a:rPr>
              <a:t>5,5 millions </a:t>
            </a:r>
          </a:p>
        </p:txBody>
      </p:sp>
      <p:sp>
        <p:nvSpPr>
          <p:cNvPr id="8" name="Freeform 8"/>
          <p:cNvSpPr/>
          <p:nvPr/>
        </p:nvSpPr>
        <p:spPr>
          <a:xfrm rot="88350">
            <a:off x="11291047" y="4692227"/>
            <a:ext cx="5020645" cy="3018663"/>
          </a:xfrm>
          <a:custGeom>
            <a:avLst/>
            <a:gdLst/>
            <a:ahLst/>
            <a:cxnLst/>
            <a:rect l="l" t="t" r="r" b="b"/>
            <a:pathLst>
              <a:path w="5020645" h="3018663">
                <a:moveTo>
                  <a:pt x="0" y="0"/>
                </a:moveTo>
                <a:lnTo>
                  <a:pt x="5020646" y="0"/>
                </a:lnTo>
                <a:lnTo>
                  <a:pt x="5020646" y="3018663"/>
                </a:lnTo>
                <a:lnTo>
                  <a:pt x="0" y="3018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71168" y="-916266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79557" y="5591615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1" y="0"/>
                </a:lnTo>
                <a:lnTo>
                  <a:pt x="8039571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1078256" y="-2465517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52175" y="5600444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7"/>
                </a:lnTo>
                <a:lnTo>
                  <a:pt x="0" y="5641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439286" y="8548966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42693">
            <a:off x="12129993" y="-42932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287312" y="7824392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3055">
            <a:off x="13670944" y="6706136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281067" flipH="1" flipV="1">
            <a:off x="15718019" y="8072539"/>
            <a:ext cx="2139654" cy="1797309"/>
          </a:xfrm>
          <a:custGeom>
            <a:avLst/>
            <a:gdLst/>
            <a:ahLst/>
            <a:cxnLst/>
            <a:rect l="l" t="t" r="r" b="b"/>
            <a:pathLst>
              <a:path w="2139654" h="1797309">
                <a:moveTo>
                  <a:pt x="2139654" y="1797309"/>
                </a:moveTo>
                <a:lnTo>
                  <a:pt x="0" y="1797309"/>
                </a:lnTo>
                <a:lnTo>
                  <a:pt x="0" y="0"/>
                </a:lnTo>
                <a:lnTo>
                  <a:pt x="2139654" y="0"/>
                </a:lnTo>
                <a:lnTo>
                  <a:pt x="2139654" y="179730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08428">
            <a:off x="-1925391" y="1073622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32684">
            <a:off x="126479" y="6196227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60044" flipH="1">
            <a:off x="15637642" y="-733646"/>
            <a:ext cx="2500868" cy="2108170"/>
          </a:xfrm>
          <a:custGeom>
            <a:avLst/>
            <a:gdLst/>
            <a:ahLst/>
            <a:cxnLst/>
            <a:rect l="l" t="t" r="r" b="b"/>
            <a:pathLst>
              <a:path w="2500868" h="2108170">
                <a:moveTo>
                  <a:pt x="2500869" y="0"/>
                </a:moveTo>
                <a:lnTo>
                  <a:pt x="0" y="0"/>
                </a:lnTo>
                <a:lnTo>
                  <a:pt x="0" y="2108170"/>
                </a:lnTo>
                <a:lnTo>
                  <a:pt x="2500869" y="2108170"/>
                </a:lnTo>
                <a:lnTo>
                  <a:pt x="25008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53935">
            <a:off x="106301" y="-21593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00000">
            <a:off x="10887114" y="8645378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662259">
            <a:off x="17360621" y="134721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14560" y="4239136"/>
            <a:ext cx="15021676" cy="219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12"/>
              </a:lnSpc>
            </a:pPr>
            <a:r>
              <a:rPr lang="en-US" sz="6152" spc="639" dirty="0">
                <a:solidFill>
                  <a:srgbClr val="722A1C"/>
                </a:solidFill>
                <a:latin typeface="Poppins Bold"/>
              </a:rPr>
              <a:t>MERCI POUR VOTRE ATTENTION !</a:t>
            </a:r>
          </a:p>
          <a:p>
            <a:pPr>
              <a:lnSpc>
                <a:spcPts val="8612"/>
              </a:lnSpc>
            </a:pPr>
            <a:endParaRPr lang="en-US" sz="6152" spc="639" dirty="0">
              <a:solidFill>
                <a:srgbClr val="722A1C"/>
              </a:solidFill>
              <a:latin typeface="Poppins Bold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866551" y="6226842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07107" y="-846788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1" y="0"/>
                </a:lnTo>
                <a:lnTo>
                  <a:pt x="8039571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082696">
            <a:off x="11313151" y="8932688"/>
            <a:ext cx="5815483" cy="3731612"/>
          </a:xfrm>
          <a:custGeom>
            <a:avLst/>
            <a:gdLst/>
            <a:ahLst/>
            <a:cxnLst/>
            <a:rect l="l" t="t" r="r" b="b"/>
            <a:pathLst>
              <a:path w="5815483" h="3731612">
                <a:moveTo>
                  <a:pt x="0" y="0"/>
                </a:moveTo>
                <a:lnTo>
                  <a:pt x="5815483" y="0"/>
                </a:lnTo>
                <a:lnTo>
                  <a:pt x="5815483" y="3731613"/>
                </a:lnTo>
                <a:lnTo>
                  <a:pt x="0" y="3731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4066708" y="-1510097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8"/>
                </a:lnTo>
                <a:lnTo>
                  <a:pt x="0" y="5641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571936" flipH="1">
            <a:off x="15765080" y="-1219654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20088">
            <a:off x="5535617" y="9313815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82696">
            <a:off x="-1242811" y="-1965283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9" y="0"/>
                </a:lnTo>
                <a:lnTo>
                  <a:pt x="6615469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14908">
            <a:off x="-3187686" y="-1686391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1" y="0"/>
                </a:lnTo>
                <a:lnTo>
                  <a:pt x="7176711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18932" flipH="1" flipV="1">
            <a:off x="355536" y="234363"/>
            <a:ext cx="1891279" cy="1588674"/>
          </a:xfrm>
          <a:custGeom>
            <a:avLst/>
            <a:gdLst/>
            <a:ahLst/>
            <a:cxnLst/>
            <a:rect l="l" t="t" r="r" b="b"/>
            <a:pathLst>
              <a:path w="1891279" h="1588674">
                <a:moveTo>
                  <a:pt x="1891279" y="1588674"/>
                </a:moveTo>
                <a:lnTo>
                  <a:pt x="0" y="1588674"/>
                </a:lnTo>
                <a:lnTo>
                  <a:pt x="0" y="0"/>
                </a:lnTo>
                <a:lnTo>
                  <a:pt x="1891279" y="0"/>
                </a:lnTo>
                <a:lnTo>
                  <a:pt x="1891279" y="158867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613826">
            <a:off x="13423452" y="7771834"/>
            <a:ext cx="5950559" cy="1785168"/>
          </a:xfrm>
          <a:custGeom>
            <a:avLst/>
            <a:gdLst/>
            <a:ahLst/>
            <a:cxnLst/>
            <a:rect l="l" t="t" r="r" b="b"/>
            <a:pathLst>
              <a:path w="5950559" h="1785168">
                <a:moveTo>
                  <a:pt x="0" y="0"/>
                </a:moveTo>
                <a:lnTo>
                  <a:pt x="5950560" y="0"/>
                </a:lnTo>
                <a:lnTo>
                  <a:pt x="5950560" y="1785168"/>
                </a:lnTo>
                <a:lnTo>
                  <a:pt x="0" y="17851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267315">
            <a:off x="17200592" y="2332904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53028" flipH="1">
            <a:off x="-158116" y="8696047"/>
            <a:ext cx="2518190" cy="2122772"/>
          </a:xfrm>
          <a:custGeom>
            <a:avLst/>
            <a:gdLst/>
            <a:ahLst/>
            <a:cxnLst/>
            <a:rect l="l" t="t" r="r" b="b"/>
            <a:pathLst>
              <a:path w="2518190" h="2122772">
                <a:moveTo>
                  <a:pt x="2518190" y="0"/>
                </a:moveTo>
                <a:lnTo>
                  <a:pt x="0" y="0"/>
                </a:lnTo>
                <a:lnTo>
                  <a:pt x="0" y="2122772"/>
                </a:lnTo>
                <a:lnTo>
                  <a:pt x="2518190" y="2122772"/>
                </a:lnTo>
                <a:lnTo>
                  <a:pt x="251819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46064">
            <a:off x="17067232" y="8568717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100000">
            <a:off x="5051784" y="-661941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137740">
            <a:off x="-217433" y="6628317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94540" y="3232676"/>
            <a:ext cx="4171063" cy="4672270"/>
          </a:xfrm>
          <a:custGeom>
            <a:avLst/>
            <a:gdLst/>
            <a:ahLst/>
            <a:cxnLst/>
            <a:rect l="l" t="t" r="r" b="b"/>
            <a:pathLst>
              <a:path w="4171063" h="4672270">
                <a:moveTo>
                  <a:pt x="0" y="0"/>
                </a:moveTo>
                <a:lnTo>
                  <a:pt x="4171063" y="0"/>
                </a:lnTo>
                <a:lnTo>
                  <a:pt x="4171063" y="4672271"/>
                </a:lnTo>
                <a:lnTo>
                  <a:pt x="0" y="46722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380" y="4036251"/>
            <a:ext cx="13074392" cy="3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3B5060"/>
                </a:solidFill>
                <a:latin typeface="Poppins Bold"/>
              </a:rPr>
              <a:t>L'ONU les a adoptés en 1959</a:t>
            </a: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3B5060"/>
                </a:solidFill>
                <a:latin typeface="Poppins Bold"/>
              </a:rPr>
              <a:t>La République slovaque les a adoptés en 1990.</a:t>
            </a: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3B5060"/>
                </a:solidFill>
                <a:latin typeface="Poppins Bold"/>
              </a:rPr>
              <a:t>Il contient 10 principes moraux fondamentaux qui affirment que  l’humanité est obligée de donner à l’enfant le meilleur qu’elle a.</a:t>
            </a:r>
          </a:p>
          <a:p>
            <a:pPr>
              <a:lnSpc>
                <a:spcPts val="4620"/>
              </a:lnSpc>
            </a:pPr>
            <a:endParaRPr lang="en-US" sz="3300">
              <a:solidFill>
                <a:srgbClr val="3B5060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80485" y="1924613"/>
            <a:ext cx="13440407" cy="111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2"/>
              </a:lnSpc>
            </a:pPr>
            <a:r>
              <a:rPr lang="en-US" sz="6172" spc="2240" dirty="0">
                <a:solidFill>
                  <a:srgbClr val="3B5060"/>
                </a:solidFill>
                <a:latin typeface="Poppins Bold"/>
                <a:ea typeface="Poppins Bold"/>
              </a:rPr>
              <a:t>L´ÉMERGENCE: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08256" y="-408117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19839" y="5241612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2" y="0"/>
                </a:lnTo>
                <a:lnTo>
                  <a:pt x="8039572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1078256" y="-2465517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30233" y="5498404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7"/>
                </a:lnTo>
                <a:lnTo>
                  <a:pt x="0" y="5641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239361" y="8513504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42693">
            <a:off x="11998389" y="-8214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287312" y="7691400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87563" y="3970896"/>
            <a:ext cx="12112873" cy="252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3"/>
              </a:lnSpc>
            </a:pPr>
            <a:r>
              <a:rPr lang="en-US" sz="8151" dirty="0">
                <a:solidFill>
                  <a:srgbClr val="722A1C"/>
                </a:solidFill>
                <a:latin typeface="Poppins Bold"/>
              </a:rPr>
              <a:t>10 </a:t>
            </a:r>
            <a:r>
              <a:rPr lang="en-US" sz="8151" dirty="0" err="1">
                <a:solidFill>
                  <a:srgbClr val="722A1C"/>
                </a:solidFill>
                <a:latin typeface="Poppins Bold"/>
              </a:rPr>
              <a:t>principes</a:t>
            </a:r>
            <a:r>
              <a:rPr lang="en-US" sz="8151" dirty="0">
                <a:solidFill>
                  <a:srgbClr val="722A1C"/>
                </a:solidFill>
                <a:latin typeface="Poppins Bold"/>
              </a:rPr>
              <a:t> </a:t>
            </a:r>
            <a:r>
              <a:rPr lang="en-US" sz="8151" dirty="0" err="1">
                <a:solidFill>
                  <a:srgbClr val="722A1C"/>
                </a:solidFill>
                <a:latin typeface="Poppins Bold"/>
              </a:rPr>
              <a:t>moraux</a:t>
            </a:r>
            <a:endParaRPr lang="en-US" sz="8151" dirty="0">
              <a:solidFill>
                <a:srgbClr val="722A1C"/>
              </a:solidFill>
              <a:latin typeface="Poppins Bold"/>
            </a:endParaRPr>
          </a:p>
          <a:p>
            <a:pPr algn="ctr">
              <a:lnSpc>
                <a:spcPts val="6113"/>
              </a:lnSpc>
            </a:pPr>
            <a:endParaRPr lang="en-US" sz="8151" dirty="0">
              <a:solidFill>
                <a:srgbClr val="722A1C"/>
              </a:solidFill>
              <a:latin typeface="Poppins Bold"/>
            </a:endParaRPr>
          </a:p>
          <a:p>
            <a:pPr algn="ctr">
              <a:lnSpc>
                <a:spcPts val="6113"/>
              </a:lnSpc>
            </a:pPr>
            <a:r>
              <a:rPr lang="en-US" sz="8151" dirty="0">
                <a:solidFill>
                  <a:srgbClr val="722A1C"/>
                </a:solidFill>
                <a:latin typeface="Poppins Bold"/>
              </a:rPr>
              <a:t> </a:t>
            </a:r>
            <a:r>
              <a:rPr lang="en-US" sz="8151" dirty="0" err="1">
                <a:solidFill>
                  <a:srgbClr val="722A1C"/>
                </a:solidFill>
                <a:latin typeface="Poppins Bold"/>
              </a:rPr>
              <a:t>fondamentaux</a:t>
            </a:r>
            <a:endParaRPr lang="en-US" sz="8151" dirty="0">
              <a:solidFill>
                <a:srgbClr val="722A1C"/>
              </a:solidFill>
              <a:latin typeface="Poppins Bold"/>
            </a:endParaRPr>
          </a:p>
        </p:txBody>
      </p:sp>
      <p:sp>
        <p:nvSpPr>
          <p:cNvPr id="10" name="Freeform 10"/>
          <p:cNvSpPr/>
          <p:nvPr/>
        </p:nvSpPr>
        <p:spPr>
          <a:xfrm rot="-1085091">
            <a:off x="13670944" y="5968272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281067" flipH="1" flipV="1">
            <a:off x="15718019" y="8072539"/>
            <a:ext cx="2139654" cy="1797309"/>
          </a:xfrm>
          <a:custGeom>
            <a:avLst/>
            <a:gdLst/>
            <a:ahLst/>
            <a:cxnLst/>
            <a:rect l="l" t="t" r="r" b="b"/>
            <a:pathLst>
              <a:path w="2139654" h="1797309">
                <a:moveTo>
                  <a:pt x="2139654" y="1797309"/>
                </a:moveTo>
                <a:lnTo>
                  <a:pt x="0" y="1797309"/>
                </a:lnTo>
                <a:lnTo>
                  <a:pt x="0" y="0"/>
                </a:lnTo>
                <a:lnTo>
                  <a:pt x="2139654" y="0"/>
                </a:lnTo>
                <a:lnTo>
                  <a:pt x="2139654" y="179730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08428">
            <a:off x="-1925391" y="1073622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532684">
            <a:off x="86123" y="559949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260044" flipH="1">
            <a:off x="15430065" y="-578048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853935">
            <a:off x="106301" y="-21593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700000">
            <a:off x="10887114" y="8645378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662259">
            <a:off x="17254973" y="2196175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9945" y="-1463950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5"/>
                </a:lnTo>
                <a:lnTo>
                  <a:pt x="0" y="5634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792927" y="5934205"/>
            <a:ext cx="7020763" cy="4876239"/>
          </a:xfrm>
          <a:custGeom>
            <a:avLst/>
            <a:gdLst/>
            <a:ahLst/>
            <a:cxnLst/>
            <a:rect l="l" t="t" r="r" b="b"/>
            <a:pathLst>
              <a:path w="7020763" h="4876239">
                <a:moveTo>
                  <a:pt x="0" y="0"/>
                </a:moveTo>
                <a:lnTo>
                  <a:pt x="7020763" y="0"/>
                </a:lnTo>
                <a:lnTo>
                  <a:pt x="7020763" y="4876239"/>
                </a:lnTo>
                <a:lnTo>
                  <a:pt x="0" y="4876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677647" y="-2645666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69031" y="6463025"/>
            <a:ext cx="5250336" cy="4926670"/>
          </a:xfrm>
          <a:custGeom>
            <a:avLst/>
            <a:gdLst/>
            <a:ahLst/>
            <a:cxnLst/>
            <a:rect l="l" t="t" r="r" b="b"/>
            <a:pathLst>
              <a:path w="5250336" h="4926670">
                <a:moveTo>
                  <a:pt x="0" y="0"/>
                </a:moveTo>
                <a:lnTo>
                  <a:pt x="5250336" y="0"/>
                </a:lnTo>
                <a:lnTo>
                  <a:pt x="5250336" y="4926670"/>
                </a:lnTo>
                <a:lnTo>
                  <a:pt x="0" y="4926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290956" y="8889937"/>
            <a:ext cx="2405784" cy="2028016"/>
          </a:xfrm>
          <a:custGeom>
            <a:avLst/>
            <a:gdLst/>
            <a:ahLst/>
            <a:cxnLst/>
            <a:rect l="l" t="t" r="r" b="b"/>
            <a:pathLst>
              <a:path w="2405784" h="2028016">
                <a:moveTo>
                  <a:pt x="2405783" y="0"/>
                </a:moveTo>
                <a:lnTo>
                  <a:pt x="0" y="0"/>
                </a:lnTo>
                <a:lnTo>
                  <a:pt x="0" y="2028016"/>
                </a:lnTo>
                <a:lnTo>
                  <a:pt x="2405783" y="2028016"/>
                </a:lnTo>
                <a:lnTo>
                  <a:pt x="2405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79911">
            <a:off x="11574803" y="-38890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824274" y="8254997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9" y="0"/>
                </a:lnTo>
                <a:lnTo>
                  <a:pt x="6615469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091">
            <a:off x="14207906" y="6531868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281067" flipH="1" flipV="1">
            <a:off x="16240706" y="8311162"/>
            <a:ext cx="1891279" cy="1588674"/>
          </a:xfrm>
          <a:custGeom>
            <a:avLst/>
            <a:gdLst/>
            <a:ahLst/>
            <a:cxnLst/>
            <a:rect l="l" t="t" r="r" b="b"/>
            <a:pathLst>
              <a:path w="1891279" h="1588674">
                <a:moveTo>
                  <a:pt x="1891279" y="1588674"/>
                </a:moveTo>
                <a:lnTo>
                  <a:pt x="0" y="1588674"/>
                </a:lnTo>
                <a:lnTo>
                  <a:pt x="0" y="0"/>
                </a:lnTo>
                <a:lnTo>
                  <a:pt x="1891279" y="0"/>
                </a:lnTo>
                <a:lnTo>
                  <a:pt x="1891279" y="158867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186173">
            <a:off x="-1567529" y="121351"/>
            <a:ext cx="6215921" cy="1864776"/>
          </a:xfrm>
          <a:custGeom>
            <a:avLst/>
            <a:gdLst/>
            <a:ahLst/>
            <a:cxnLst/>
            <a:rect l="l" t="t" r="r" b="b"/>
            <a:pathLst>
              <a:path w="6215921" h="1864776">
                <a:moveTo>
                  <a:pt x="0" y="0"/>
                </a:moveTo>
                <a:lnTo>
                  <a:pt x="6215920" y="0"/>
                </a:lnTo>
                <a:lnTo>
                  <a:pt x="6215920" y="1864776"/>
                </a:lnTo>
                <a:lnTo>
                  <a:pt x="0" y="1864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32684">
            <a:off x="-438346" y="6462197"/>
            <a:ext cx="1082905" cy="1571499"/>
          </a:xfrm>
          <a:custGeom>
            <a:avLst/>
            <a:gdLst/>
            <a:ahLst/>
            <a:cxnLst/>
            <a:rect l="l" t="t" r="r" b="b"/>
            <a:pathLst>
              <a:path w="1082905" h="1571499">
                <a:moveTo>
                  <a:pt x="0" y="0"/>
                </a:moveTo>
                <a:lnTo>
                  <a:pt x="1082906" y="0"/>
                </a:lnTo>
                <a:lnTo>
                  <a:pt x="1082906" y="1571499"/>
                </a:lnTo>
                <a:lnTo>
                  <a:pt x="0" y="15714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46971" flipH="1">
            <a:off x="16275012" y="-476319"/>
            <a:ext cx="2342158" cy="1974381"/>
          </a:xfrm>
          <a:custGeom>
            <a:avLst/>
            <a:gdLst/>
            <a:ahLst/>
            <a:cxnLst/>
            <a:rect l="l" t="t" r="r" b="b"/>
            <a:pathLst>
              <a:path w="2342158" h="1974381">
                <a:moveTo>
                  <a:pt x="2342158" y="0"/>
                </a:moveTo>
                <a:lnTo>
                  <a:pt x="0" y="0"/>
                </a:lnTo>
                <a:lnTo>
                  <a:pt x="0" y="1974381"/>
                </a:lnTo>
                <a:lnTo>
                  <a:pt x="2342158" y="1974381"/>
                </a:lnTo>
                <a:lnTo>
                  <a:pt x="234215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53935">
            <a:off x="4269834" y="-19181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00000">
            <a:off x="11775937" y="9209613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662259">
            <a:off x="16830039" y="162404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40431" y="1635520"/>
            <a:ext cx="15304815" cy="698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 L'enfant a droit à tous les droits énoncés dans la déclaration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L'enfant a un droit spécial à la croissance physique et spirituelle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L'enfant a droit à un nom dès sa naissance et à une nationalité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 L'enfant a droit à une bonne nutrition, à un logement et à des services de santé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 L'enfant a droit à des soins spéciaux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Un enfant a droit à l'amour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 L'enfant a le droit d'aller à l'école gratuitement.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Un enfant a le droit d'être parmi les premiers à être aidé.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 L'enfant a droit à une protection contre la cruauté et les sévices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Il faut enseigner à un enfant la paix, la tolérance et l'amitié à l'égard de tous les peuples.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734867">
            <a:off x="-548311" y="5395746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1" y="0"/>
                </a:lnTo>
                <a:lnTo>
                  <a:pt x="8039571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7718">
            <a:off x="-511939" y="7162358"/>
            <a:ext cx="4990657" cy="4683000"/>
          </a:xfrm>
          <a:custGeom>
            <a:avLst/>
            <a:gdLst/>
            <a:ahLst/>
            <a:cxnLst/>
            <a:rect l="l" t="t" r="r" b="b"/>
            <a:pathLst>
              <a:path w="4990657" h="4683000">
                <a:moveTo>
                  <a:pt x="0" y="0"/>
                </a:moveTo>
                <a:lnTo>
                  <a:pt x="4990657" y="0"/>
                </a:lnTo>
                <a:lnTo>
                  <a:pt x="4990657" y="4682999"/>
                </a:lnTo>
                <a:lnTo>
                  <a:pt x="0" y="468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87910" flipH="1">
            <a:off x="-427480" y="360281"/>
            <a:ext cx="2331803" cy="1965652"/>
          </a:xfrm>
          <a:custGeom>
            <a:avLst/>
            <a:gdLst/>
            <a:ahLst/>
            <a:cxnLst/>
            <a:rect l="l" t="t" r="r" b="b"/>
            <a:pathLst>
              <a:path w="2331803" h="1965652">
                <a:moveTo>
                  <a:pt x="2331802" y="0"/>
                </a:moveTo>
                <a:lnTo>
                  <a:pt x="0" y="0"/>
                </a:lnTo>
                <a:lnTo>
                  <a:pt x="0" y="1965651"/>
                </a:lnTo>
                <a:lnTo>
                  <a:pt x="2331802" y="1965651"/>
                </a:lnTo>
                <a:lnTo>
                  <a:pt x="23318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83488">
            <a:off x="13672292" y="-1822472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9"/>
                </a:lnTo>
                <a:lnTo>
                  <a:pt x="0" y="4244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99562">
            <a:off x="14496665" y="-1815888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6"/>
                </a:lnTo>
                <a:lnTo>
                  <a:pt x="0" y="5689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8932" flipH="1" flipV="1">
            <a:off x="16730974" y="-235256"/>
            <a:ext cx="1891279" cy="1588674"/>
          </a:xfrm>
          <a:custGeom>
            <a:avLst/>
            <a:gdLst/>
            <a:ahLst/>
            <a:cxnLst/>
            <a:rect l="l" t="t" r="r" b="b"/>
            <a:pathLst>
              <a:path w="1891279" h="1588674">
                <a:moveTo>
                  <a:pt x="1891279" y="1588675"/>
                </a:moveTo>
                <a:lnTo>
                  <a:pt x="0" y="1588675"/>
                </a:lnTo>
                <a:lnTo>
                  <a:pt x="0" y="0"/>
                </a:lnTo>
                <a:lnTo>
                  <a:pt x="1891279" y="0"/>
                </a:lnTo>
                <a:lnTo>
                  <a:pt x="1891279" y="158867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467551">
            <a:off x="-50203" y="6220769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46680">
            <a:off x="1907552" y="-434408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24245" y="3406809"/>
            <a:ext cx="6647703" cy="5750608"/>
          </a:xfrm>
          <a:custGeom>
            <a:avLst/>
            <a:gdLst/>
            <a:ahLst/>
            <a:cxnLst/>
            <a:rect l="l" t="t" r="r" b="b"/>
            <a:pathLst>
              <a:path w="6647703" h="5750608">
                <a:moveTo>
                  <a:pt x="0" y="0"/>
                </a:moveTo>
                <a:lnTo>
                  <a:pt x="6647703" y="0"/>
                </a:lnTo>
                <a:lnTo>
                  <a:pt x="6647703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20647" y="1257990"/>
            <a:ext cx="13246707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spc="800" dirty="0">
                <a:solidFill>
                  <a:srgbClr val="243440"/>
                </a:solidFill>
                <a:latin typeface="Poppins Bold"/>
                <a:ea typeface="Poppins Bold"/>
              </a:rPr>
              <a:t>L´UNICEF: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9821" y="2887503"/>
            <a:ext cx="10754424" cy="588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1828" lvl="1" indent="-360914" algn="ctr">
              <a:lnSpc>
                <a:spcPts val="4680"/>
              </a:lnSpc>
              <a:buFont typeface="Arial"/>
              <a:buChar char="•"/>
            </a:pPr>
            <a:r>
              <a:rPr lang="en-US" sz="3343">
                <a:solidFill>
                  <a:srgbClr val="243440"/>
                </a:solidFill>
                <a:latin typeface="Poppins Bold"/>
              </a:rPr>
              <a:t>Anciennement appelé Fonds international des Nations Unies pour les enfants en besoin </a:t>
            </a:r>
          </a:p>
          <a:p>
            <a:pPr marL="712470" lvl="1" indent="-356235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243440"/>
                </a:solidFill>
                <a:latin typeface="Poppins Bold"/>
              </a:rPr>
              <a:t>C'est un organisme qui fournit de l'aide humanitaire et au développement aux enfants partout dans le monde.</a:t>
            </a:r>
          </a:p>
          <a:p>
            <a:pPr marL="721828" lvl="1" indent="-360914">
              <a:lnSpc>
                <a:spcPts val="4680"/>
              </a:lnSpc>
              <a:buFont typeface="Arial"/>
              <a:buChar char="•"/>
            </a:pPr>
            <a:r>
              <a:rPr lang="en-US" sz="3343">
                <a:solidFill>
                  <a:srgbClr val="243440"/>
                </a:solidFill>
                <a:latin typeface="Poppins Bold"/>
              </a:rPr>
              <a:t>Le Bureau d'assistance à la réadaptation des Nations Unies a été créé à New York le 11 décembre 1946 pour fournir une assistance immédiate aux enfants et aux mères touchés par la Deuxième Guerre mondiale.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08256" y="-408117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19914" y="4994884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2" y="0"/>
                </a:lnTo>
                <a:lnTo>
                  <a:pt x="8039572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1078256" y="-2465517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52175" y="5600444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7"/>
                </a:lnTo>
                <a:lnTo>
                  <a:pt x="0" y="5641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439286" y="8548966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42693">
            <a:off x="11998389" y="-8214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287312" y="7691400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091">
            <a:off x="13670944" y="5968272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281067" flipH="1" flipV="1">
            <a:off x="15718019" y="8072539"/>
            <a:ext cx="2139654" cy="1797309"/>
          </a:xfrm>
          <a:custGeom>
            <a:avLst/>
            <a:gdLst/>
            <a:ahLst/>
            <a:cxnLst/>
            <a:rect l="l" t="t" r="r" b="b"/>
            <a:pathLst>
              <a:path w="2139654" h="1797309">
                <a:moveTo>
                  <a:pt x="2139654" y="1797309"/>
                </a:moveTo>
                <a:lnTo>
                  <a:pt x="0" y="1797309"/>
                </a:lnTo>
                <a:lnTo>
                  <a:pt x="0" y="0"/>
                </a:lnTo>
                <a:lnTo>
                  <a:pt x="2139654" y="0"/>
                </a:lnTo>
                <a:lnTo>
                  <a:pt x="2139654" y="179730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08428">
            <a:off x="-1925391" y="1073622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32684">
            <a:off x="86123" y="559949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60044" flipH="1">
            <a:off x="15430065" y="-578048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53935">
            <a:off x="106301" y="-21593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00000">
            <a:off x="10887114" y="8645378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662259">
            <a:off x="17254973" y="2196175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414266">
            <a:off x="13156943" y="4308876"/>
            <a:ext cx="4032504" cy="4114800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37075" y="1667211"/>
            <a:ext cx="13357971" cy="126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17"/>
              </a:lnSpc>
            </a:pPr>
            <a:r>
              <a:rPr lang="en-US" sz="7700" dirty="0" err="1">
                <a:solidFill>
                  <a:srgbClr val="722A1C"/>
                </a:solidFill>
                <a:latin typeface="Poppins Bold"/>
              </a:rPr>
              <a:t>Ligne</a:t>
            </a:r>
            <a:r>
              <a:rPr lang="en-US" sz="7700" dirty="0">
                <a:solidFill>
                  <a:srgbClr val="722A1C"/>
                </a:solidFill>
                <a:latin typeface="Poppins Bold"/>
              </a:rPr>
              <a:t> de </a:t>
            </a:r>
            <a:r>
              <a:rPr lang="en-US" sz="7700" dirty="0" err="1">
                <a:solidFill>
                  <a:srgbClr val="722A1C"/>
                </a:solidFill>
                <a:latin typeface="Poppins Bold"/>
              </a:rPr>
              <a:t>confiance</a:t>
            </a:r>
            <a:r>
              <a:rPr lang="en-US" sz="7700" dirty="0">
                <a:solidFill>
                  <a:srgbClr val="722A1C"/>
                </a:solidFill>
                <a:latin typeface="Poppins Bold"/>
              </a:rPr>
              <a:t>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458579"/>
            <a:ext cx="13312807" cy="346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80" lvl="1" indent="-356240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722A1C"/>
                </a:solidFill>
                <a:latin typeface="Open Sans Bold"/>
              </a:rPr>
              <a:t>Si un enfant est malheureux, a des problèmes, n'a personne à qui se confier, il peut appeler gratuitement la ligne d'assistance et recevoir une réponse adaptée à ses capacités et à son âge.</a:t>
            </a:r>
          </a:p>
          <a:p>
            <a:pPr marL="712480" lvl="1" indent="-356240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722A1C"/>
                </a:solidFill>
                <a:latin typeface="Open Sans Bold"/>
              </a:rPr>
              <a:t>Il existe également un service de consultation par courrier électronique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08256" y="-408117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6"/>
                </a:lnTo>
                <a:lnTo>
                  <a:pt x="0" y="563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19914" y="4994884"/>
            <a:ext cx="8039571" cy="5583848"/>
          </a:xfrm>
          <a:custGeom>
            <a:avLst/>
            <a:gdLst/>
            <a:ahLst/>
            <a:cxnLst/>
            <a:rect l="l" t="t" r="r" b="b"/>
            <a:pathLst>
              <a:path w="8039571" h="5583848">
                <a:moveTo>
                  <a:pt x="0" y="0"/>
                </a:moveTo>
                <a:lnTo>
                  <a:pt x="8039572" y="0"/>
                </a:lnTo>
                <a:lnTo>
                  <a:pt x="8039572" y="5583848"/>
                </a:lnTo>
                <a:lnTo>
                  <a:pt x="0" y="5583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1078256" y="-2465517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52175" y="5600444"/>
            <a:ext cx="6012231" cy="5641597"/>
          </a:xfrm>
          <a:custGeom>
            <a:avLst/>
            <a:gdLst/>
            <a:ahLst/>
            <a:cxnLst/>
            <a:rect l="l" t="t" r="r" b="b"/>
            <a:pathLst>
              <a:path w="6012231" h="5641597">
                <a:moveTo>
                  <a:pt x="0" y="0"/>
                </a:moveTo>
                <a:lnTo>
                  <a:pt x="6012231" y="0"/>
                </a:lnTo>
                <a:lnTo>
                  <a:pt x="6012231" y="5641597"/>
                </a:lnTo>
                <a:lnTo>
                  <a:pt x="0" y="5641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439286" y="8548966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42693">
            <a:off x="11998389" y="-8214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287312" y="7691400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8" y="0"/>
                </a:lnTo>
                <a:lnTo>
                  <a:pt x="6615468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091">
            <a:off x="13670944" y="5968272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281067" flipH="1" flipV="1">
            <a:off x="15718019" y="8072539"/>
            <a:ext cx="2139654" cy="1797309"/>
          </a:xfrm>
          <a:custGeom>
            <a:avLst/>
            <a:gdLst/>
            <a:ahLst/>
            <a:cxnLst/>
            <a:rect l="l" t="t" r="r" b="b"/>
            <a:pathLst>
              <a:path w="2139654" h="1797309">
                <a:moveTo>
                  <a:pt x="2139654" y="1797309"/>
                </a:moveTo>
                <a:lnTo>
                  <a:pt x="0" y="1797309"/>
                </a:lnTo>
                <a:lnTo>
                  <a:pt x="0" y="0"/>
                </a:lnTo>
                <a:lnTo>
                  <a:pt x="2139654" y="0"/>
                </a:lnTo>
                <a:lnTo>
                  <a:pt x="2139654" y="179730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08428">
            <a:off x="-2931274" y="813862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260044" flipH="1">
            <a:off x="15430065" y="-578048"/>
            <a:ext cx="3001045" cy="2529807"/>
          </a:xfrm>
          <a:custGeom>
            <a:avLst/>
            <a:gdLst/>
            <a:ahLst/>
            <a:cxnLst/>
            <a:rect l="l" t="t" r="r" b="b"/>
            <a:pathLst>
              <a:path w="3001045" h="2529807">
                <a:moveTo>
                  <a:pt x="3001045" y="0"/>
                </a:moveTo>
                <a:lnTo>
                  <a:pt x="0" y="0"/>
                </a:lnTo>
                <a:lnTo>
                  <a:pt x="0" y="2529806"/>
                </a:lnTo>
                <a:lnTo>
                  <a:pt x="3001045" y="2529806"/>
                </a:lnTo>
                <a:lnTo>
                  <a:pt x="30010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853935">
            <a:off x="106301" y="-21593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700000">
            <a:off x="10887114" y="8645378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662259">
            <a:off x="17254973" y="2196175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0" y="2775970"/>
            <a:ext cx="12031985" cy="501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967" lvl="1" indent="-340983" algn="just">
              <a:lnSpc>
                <a:spcPts val="4422"/>
              </a:lnSpc>
              <a:buFont typeface="Arial"/>
              <a:buChar char="•"/>
            </a:pPr>
            <a:r>
              <a:rPr lang="en-US" sz="3158">
                <a:solidFill>
                  <a:srgbClr val="243440"/>
                </a:solidFill>
                <a:latin typeface="Poppins Bold"/>
              </a:rPr>
              <a:t>L'UN DES PROBLÈMES EST LE TRAVAIL DES ENFANTS. </a:t>
            </a:r>
          </a:p>
          <a:p>
            <a:pPr marL="681967" lvl="1" indent="-340983" algn="just">
              <a:lnSpc>
                <a:spcPts val="4422"/>
              </a:lnSpc>
              <a:buFont typeface="Arial"/>
              <a:buChar char="•"/>
            </a:pPr>
            <a:r>
              <a:rPr lang="en-US" sz="3158">
                <a:solidFill>
                  <a:srgbClr val="243440"/>
                </a:solidFill>
                <a:latin typeface="Poppins Bold"/>
              </a:rPr>
              <a:t>DANS LE MONDE, 218 MILLIONS D'ENFANTS ÂGÉS DE 5 À 17 ANS SONT ÉCONOMIQUEMENT ACTIFS.  </a:t>
            </a:r>
          </a:p>
          <a:p>
            <a:pPr marL="681967" lvl="1" indent="-340983" algn="just">
              <a:lnSpc>
                <a:spcPts val="4422"/>
              </a:lnSpc>
              <a:buFont typeface="Arial"/>
              <a:buChar char="•"/>
            </a:pPr>
            <a:r>
              <a:rPr lang="en-US" sz="3158">
                <a:solidFill>
                  <a:srgbClr val="243440"/>
                </a:solidFill>
                <a:latin typeface="Poppins Bold"/>
              </a:rPr>
              <a:t>PRÈS DE LA MOITIÉ DU TRAVAIL DES ENFANTS (72 MILLIONS) SE DÉROULE EN AFRIQUE; 62 MILLIONS EN ASIE ET DANS LE PACIFIQUE;10,7MILLIONSSUR LES CONTINENTS AMÉRICAINS; 1,1 MILLION DANS LES ÉTATS ARABES ET 5,5 MILLIONS EN EUROPE ET EN ASIE CENTRALE.</a:t>
            </a:r>
          </a:p>
          <a:p>
            <a:pPr>
              <a:lnSpc>
                <a:spcPts val="4422"/>
              </a:lnSpc>
            </a:pPr>
            <a:endParaRPr lang="en-US" sz="3158">
              <a:solidFill>
                <a:srgbClr val="243440"/>
              </a:solidFill>
              <a:latin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642312" y="963943"/>
            <a:ext cx="13246707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spc="800" dirty="0">
                <a:solidFill>
                  <a:srgbClr val="243440"/>
                </a:solidFill>
                <a:latin typeface="Poppins Bold"/>
              </a:rPr>
              <a:t>TRAVAIL DES ENFANTS: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965185" y="3415962"/>
            <a:ext cx="4640886" cy="3965314"/>
          </a:xfrm>
          <a:custGeom>
            <a:avLst/>
            <a:gdLst/>
            <a:ahLst/>
            <a:cxnLst/>
            <a:rect l="l" t="t" r="r" b="b"/>
            <a:pathLst>
              <a:path w="4640886" h="3965314">
                <a:moveTo>
                  <a:pt x="0" y="0"/>
                </a:moveTo>
                <a:lnTo>
                  <a:pt x="4640886" y="0"/>
                </a:lnTo>
                <a:lnTo>
                  <a:pt x="4640886" y="3965314"/>
                </a:lnTo>
                <a:lnTo>
                  <a:pt x="0" y="39653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ln w="57150" cap="rnd">
            <a:solidFill>
              <a:srgbClr val="000000"/>
            </a:solidFill>
            <a:prstDash val="dash"/>
            <a:round/>
          </a:ln>
        </p:spPr>
      </p:sp>
      <p:sp>
        <p:nvSpPr>
          <p:cNvPr id="19" name="Freeform 19"/>
          <p:cNvSpPr/>
          <p:nvPr/>
        </p:nvSpPr>
        <p:spPr>
          <a:xfrm>
            <a:off x="9816329" y="6793902"/>
            <a:ext cx="5778717" cy="3254680"/>
          </a:xfrm>
          <a:custGeom>
            <a:avLst/>
            <a:gdLst/>
            <a:ahLst/>
            <a:cxnLst/>
            <a:rect l="l" t="t" r="r" b="b"/>
            <a:pathLst>
              <a:path w="5778717" h="3254680">
                <a:moveTo>
                  <a:pt x="0" y="0"/>
                </a:moveTo>
                <a:lnTo>
                  <a:pt x="5778717" y="0"/>
                </a:lnTo>
                <a:lnTo>
                  <a:pt x="5778717" y="3254680"/>
                </a:lnTo>
                <a:lnTo>
                  <a:pt x="0" y="325468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  <a:ln w="38100" cap="rnd">
            <a:solidFill>
              <a:srgbClr val="000000"/>
            </a:solidFill>
            <a:prstDash val="dash"/>
            <a:round/>
          </a:ln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9945" y="-1463950"/>
            <a:ext cx="8444127" cy="5634536"/>
          </a:xfrm>
          <a:custGeom>
            <a:avLst/>
            <a:gdLst/>
            <a:ahLst/>
            <a:cxnLst/>
            <a:rect l="l" t="t" r="r" b="b"/>
            <a:pathLst>
              <a:path w="8444127" h="5634536">
                <a:moveTo>
                  <a:pt x="0" y="0"/>
                </a:moveTo>
                <a:lnTo>
                  <a:pt x="8444127" y="0"/>
                </a:lnTo>
                <a:lnTo>
                  <a:pt x="8444127" y="5634535"/>
                </a:lnTo>
                <a:lnTo>
                  <a:pt x="0" y="5634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792927" y="5934205"/>
            <a:ext cx="7020763" cy="4876239"/>
          </a:xfrm>
          <a:custGeom>
            <a:avLst/>
            <a:gdLst/>
            <a:ahLst/>
            <a:cxnLst/>
            <a:rect l="l" t="t" r="r" b="b"/>
            <a:pathLst>
              <a:path w="7020763" h="4876239">
                <a:moveTo>
                  <a:pt x="0" y="0"/>
                </a:moveTo>
                <a:lnTo>
                  <a:pt x="7020763" y="0"/>
                </a:lnTo>
                <a:lnTo>
                  <a:pt x="7020763" y="4876239"/>
                </a:lnTo>
                <a:lnTo>
                  <a:pt x="0" y="4876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17303">
            <a:off x="677647" y="-2645666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7" y="0"/>
                </a:lnTo>
                <a:lnTo>
                  <a:pt x="6412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69031" y="6463025"/>
            <a:ext cx="5250336" cy="4926670"/>
          </a:xfrm>
          <a:custGeom>
            <a:avLst/>
            <a:gdLst/>
            <a:ahLst/>
            <a:cxnLst/>
            <a:rect l="l" t="t" r="r" b="b"/>
            <a:pathLst>
              <a:path w="5250336" h="4926670">
                <a:moveTo>
                  <a:pt x="0" y="0"/>
                </a:moveTo>
                <a:lnTo>
                  <a:pt x="5250336" y="0"/>
                </a:lnTo>
                <a:lnTo>
                  <a:pt x="5250336" y="4926670"/>
                </a:lnTo>
                <a:lnTo>
                  <a:pt x="0" y="4926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8063" flipH="1">
            <a:off x="-290956" y="8889937"/>
            <a:ext cx="2405784" cy="2028016"/>
          </a:xfrm>
          <a:custGeom>
            <a:avLst/>
            <a:gdLst/>
            <a:ahLst/>
            <a:cxnLst/>
            <a:rect l="l" t="t" r="r" b="b"/>
            <a:pathLst>
              <a:path w="2405784" h="2028016">
                <a:moveTo>
                  <a:pt x="2405783" y="0"/>
                </a:moveTo>
                <a:lnTo>
                  <a:pt x="0" y="0"/>
                </a:lnTo>
                <a:lnTo>
                  <a:pt x="0" y="2028016"/>
                </a:lnTo>
                <a:lnTo>
                  <a:pt x="2405783" y="2028016"/>
                </a:lnTo>
                <a:lnTo>
                  <a:pt x="2405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79911">
            <a:off x="11574803" y="-38890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17303">
            <a:off x="12824274" y="8254997"/>
            <a:ext cx="6615469" cy="4244938"/>
          </a:xfrm>
          <a:custGeom>
            <a:avLst/>
            <a:gdLst/>
            <a:ahLst/>
            <a:cxnLst/>
            <a:rect l="l" t="t" r="r" b="b"/>
            <a:pathLst>
              <a:path w="6615469" h="4244938">
                <a:moveTo>
                  <a:pt x="0" y="0"/>
                </a:moveTo>
                <a:lnTo>
                  <a:pt x="6615469" y="0"/>
                </a:lnTo>
                <a:lnTo>
                  <a:pt x="6615469" y="4244938"/>
                </a:lnTo>
                <a:lnTo>
                  <a:pt x="0" y="4244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091">
            <a:off x="14207906" y="6531868"/>
            <a:ext cx="7176712" cy="5689175"/>
          </a:xfrm>
          <a:custGeom>
            <a:avLst/>
            <a:gdLst/>
            <a:ahLst/>
            <a:cxnLst/>
            <a:rect l="l" t="t" r="r" b="b"/>
            <a:pathLst>
              <a:path w="7176712" h="5689175">
                <a:moveTo>
                  <a:pt x="0" y="0"/>
                </a:moveTo>
                <a:lnTo>
                  <a:pt x="7176712" y="0"/>
                </a:lnTo>
                <a:lnTo>
                  <a:pt x="7176712" y="5689175"/>
                </a:lnTo>
                <a:lnTo>
                  <a:pt x="0" y="568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281067" flipH="1" flipV="1">
            <a:off x="16240706" y="8311162"/>
            <a:ext cx="1891279" cy="1588674"/>
          </a:xfrm>
          <a:custGeom>
            <a:avLst/>
            <a:gdLst/>
            <a:ahLst/>
            <a:cxnLst/>
            <a:rect l="l" t="t" r="r" b="b"/>
            <a:pathLst>
              <a:path w="1891279" h="1588674">
                <a:moveTo>
                  <a:pt x="1891279" y="1588674"/>
                </a:moveTo>
                <a:lnTo>
                  <a:pt x="0" y="1588674"/>
                </a:lnTo>
                <a:lnTo>
                  <a:pt x="0" y="0"/>
                </a:lnTo>
                <a:lnTo>
                  <a:pt x="1891279" y="0"/>
                </a:lnTo>
                <a:lnTo>
                  <a:pt x="1891279" y="158867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186173">
            <a:off x="-1567529" y="121351"/>
            <a:ext cx="6215921" cy="1864776"/>
          </a:xfrm>
          <a:custGeom>
            <a:avLst/>
            <a:gdLst/>
            <a:ahLst/>
            <a:cxnLst/>
            <a:rect l="l" t="t" r="r" b="b"/>
            <a:pathLst>
              <a:path w="6215921" h="1864776">
                <a:moveTo>
                  <a:pt x="0" y="0"/>
                </a:moveTo>
                <a:lnTo>
                  <a:pt x="6215920" y="0"/>
                </a:lnTo>
                <a:lnTo>
                  <a:pt x="6215920" y="1864776"/>
                </a:lnTo>
                <a:lnTo>
                  <a:pt x="0" y="1864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32684">
            <a:off x="-438346" y="6462197"/>
            <a:ext cx="1082905" cy="1571499"/>
          </a:xfrm>
          <a:custGeom>
            <a:avLst/>
            <a:gdLst/>
            <a:ahLst/>
            <a:cxnLst/>
            <a:rect l="l" t="t" r="r" b="b"/>
            <a:pathLst>
              <a:path w="1082905" h="1571499">
                <a:moveTo>
                  <a:pt x="0" y="0"/>
                </a:moveTo>
                <a:lnTo>
                  <a:pt x="1082906" y="0"/>
                </a:lnTo>
                <a:lnTo>
                  <a:pt x="1082906" y="1571499"/>
                </a:lnTo>
                <a:lnTo>
                  <a:pt x="0" y="15714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46971" flipH="1">
            <a:off x="16275012" y="-476319"/>
            <a:ext cx="2342158" cy="1974381"/>
          </a:xfrm>
          <a:custGeom>
            <a:avLst/>
            <a:gdLst/>
            <a:ahLst/>
            <a:cxnLst/>
            <a:rect l="l" t="t" r="r" b="b"/>
            <a:pathLst>
              <a:path w="2342158" h="1974381">
                <a:moveTo>
                  <a:pt x="2342158" y="0"/>
                </a:moveTo>
                <a:lnTo>
                  <a:pt x="0" y="0"/>
                </a:lnTo>
                <a:lnTo>
                  <a:pt x="0" y="1974381"/>
                </a:lnTo>
                <a:lnTo>
                  <a:pt x="2342158" y="1974381"/>
                </a:lnTo>
                <a:lnTo>
                  <a:pt x="234215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853935">
            <a:off x="4269834" y="-191810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49" y="0"/>
                </a:lnTo>
                <a:lnTo>
                  <a:pt x="1240049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00000">
            <a:off x="11775937" y="9209613"/>
            <a:ext cx="1369210" cy="1986980"/>
          </a:xfrm>
          <a:custGeom>
            <a:avLst/>
            <a:gdLst/>
            <a:ahLst/>
            <a:cxnLst/>
            <a:rect l="l" t="t" r="r" b="b"/>
            <a:pathLst>
              <a:path w="1369210" h="1986980">
                <a:moveTo>
                  <a:pt x="0" y="0"/>
                </a:moveTo>
                <a:lnTo>
                  <a:pt x="1369210" y="0"/>
                </a:lnTo>
                <a:lnTo>
                  <a:pt x="1369210" y="1986980"/>
                </a:lnTo>
                <a:lnTo>
                  <a:pt x="0" y="1986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662259">
            <a:off x="16830039" y="162404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11936" y="3323807"/>
            <a:ext cx="11548607" cy="390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8446" lvl="1" indent="-344223">
              <a:lnSpc>
                <a:spcPts val="4464"/>
              </a:lnSpc>
              <a:buFont typeface="Arial"/>
              <a:buChar char="•"/>
            </a:pPr>
            <a:r>
              <a:rPr lang="en-US" sz="3188">
                <a:solidFill>
                  <a:srgbClr val="722A1C"/>
                </a:solidFill>
                <a:latin typeface="Open Sans Bold"/>
              </a:rPr>
              <a:t>En 1995-1996, les membres de l’Assemblée nationale française ont décidé que le 20 novembre serait la Journée mondiale pour la défense et la promotion des droits de l’enfant.</a:t>
            </a:r>
          </a:p>
          <a:p>
            <a:pPr marL="688446" lvl="1" indent="-344223">
              <a:lnSpc>
                <a:spcPts val="4464"/>
              </a:lnSpc>
              <a:buFont typeface="Arial"/>
              <a:buChar char="•"/>
            </a:pPr>
            <a:r>
              <a:rPr lang="en-US" sz="3188">
                <a:solidFill>
                  <a:srgbClr val="722A1C"/>
                </a:solidFill>
                <a:latin typeface="Open Sans Bold"/>
              </a:rPr>
              <a:t>Il y a un livre sur les droits de l'enfant appelé la voix d'un enfant.</a:t>
            </a:r>
          </a:p>
          <a:p>
            <a:pPr>
              <a:lnSpc>
                <a:spcPts val="4464"/>
              </a:lnSpc>
            </a:pPr>
            <a:endParaRPr lang="en-US" sz="3188">
              <a:solidFill>
                <a:srgbClr val="722A1C"/>
              </a:solidFill>
              <a:latin typeface="Open San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647135" y="2753633"/>
            <a:ext cx="1819645" cy="2804848"/>
          </a:xfrm>
          <a:custGeom>
            <a:avLst/>
            <a:gdLst/>
            <a:ahLst/>
            <a:cxnLst/>
            <a:rect l="l" t="t" r="r" b="b"/>
            <a:pathLst>
              <a:path w="1819645" h="2804848">
                <a:moveTo>
                  <a:pt x="0" y="0"/>
                </a:moveTo>
                <a:lnTo>
                  <a:pt x="1819645" y="0"/>
                </a:lnTo>
                <a:lnTo>
                  <a:pt x="1819645" y="2804848"/>
                </a:lnTo>
                <a:lnTo>
                  <a:pt x="0" y="28048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22148" y="1501445"/>
            <a:ext cx="964370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722A1C"/>
                </a:solidFill>
                <a:latin typeface="Open Sans Bold"/>
                <a:ea typeface="Open Sans Bold"/>
              </a:rPr>
              <a:t>L´Intérêt</a:t>
            </a:r>
            <a:r>
              <a:rPr lang="en-US" sz="9200" dirty="0">
                <a:solidFill>
                  <a:srgbClr val="722A1C"/>
                </a:solidFill>
                <a:latin typeface="Open Sans Bold"/>
                <a:ea typeface="Open Sans Bold"/>
              </a:rPr>
              <a:t>: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363483" y="4332510"/>
            <a:ext cx="1537050" cy="2369248"/>
          </a:xfrm>
          <a:custGeom>
            <a:avLst/>
            <a:gdLst/>
            <a:ahLst/>
            <a:cxnLst/>
            <a:rect l="l" t="t" r="r" b="b"/>
            <a:pathLst>
              <a:path w="1537050" h="2369248">
                <a:moveTo>
                  <a:pt x="0" y="0"/>
                </a:moveTo>
                <a:lnTo>
                  <a:pt x="1537050" y="0"/>
                </a:lnTo>
                <a:lnTo>
                  <a:pt x="1537050" y="2369249"/>
                </a:lnTo>
                <a:lnTo>
                  <a:pt x="0" y="236924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48916" y="6250091"/>
            <a:ext cx="1294718" cy="1995712"/>
          </a:xfrm>
          <a:custGeom>
            <a:avLst/>
            <a:gdLst/>
            <a:ahLst/>
            <a:cxnLst/>
            <a:rect l="l" t="t" r="r" b="b"/>
            <a:pathLst>
              <a:path w="1294718" h="1995712">
                <a:moveTo>
                  <a:pt x="0" y="0"/>
                </a:moveTo>
                <a:lnTo>
                  <a:pt x="1294718" y="0"/>
                </a:lnTo>
                <a:lnTo>
                  <a:pt x="1294718" y="1995712"/>
                </a:lnTo>
                <a:lnTo>
                  <a:pt x="0" y="199571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68227" y="-549672"/>
            <a:ext cx="6424914" cy="4462395"/>
          </a:xfrm>
          <a:custGeom>
            <a:avLst/>
            <a:gdLst/>
            <a:ahLst/>
            <a:cxnLst/>
            <a:rect l="l" t="t" r="r" b="b"/>
            <a:pathLst>
              <a:path w="6424914" h="4462395">
                <a:moveTo>
                  <a:pt x="0" y="0"/>
                </a:moveTo>
                <a:lnTo>
                  <a:pt x="6424913" y="0"/>
                </a:lnTo>
                <a:lnTo>
                  <a:pt x="6424913" y="4462395"/>
                </a:lnTo>
                <a:lnTo>
                  <a:pt x="0" y="4462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82696">
            <a:off x="-2800119" y="8734634"/>
            <a:ext cx="6412656" cy="4114800"/>
          </a:xfrm>
          <a:custGeom>
            <a:avLst/>
            <a:gdLst/>
            <a:ahLst/>
            <a:cxnLst/>
            <a:rect l="l" t="t" r="r" b="b"/>
            <a:pathLst>
              <a:path w="6412656" h="4114800">
                <a:moveTo>
                  <a:pt x="0" y="0"/>
                </a:moveTo>
                <a:lnTo>
                  <a:pt x="6412656" y="0"/>
                </a:lnTo>
                <a:lnTo>
                  <a:pt x="6412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3913170" y="-1212981"/>
            <a:ext cx="5058238" cy="4746414"/>
          </a:xfrm>
          <a:custGeom>
            <a:avLst/>
            <a:gdLst/>
            <a:ahLst/>
            <a:cxnLst/>
            <a:rect l="l" t="t" r="r" b="b"/>
            <a:pathLst>
              <a:path w="5058238" h="4746414">
                <a:moveTo>
                  <a:pt x="0" y="0"/>
                </a:moveTo>
                <a:lnTo>
                  <a:pt x="5058238" y="0"/>
                </a:lnTo>
                <a:lnTo>
                  <a:pt x="5058238" y="4746415"/>
                </a:lnTo>
                <a:lnTo>
                  <a:pt x="0" y="474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571936" flipH="1">
            <a:off x="16211980" y="-482185"/>
            <a:ext cx="2094640" cy="1765729"/>
          </a:xfrm>
          <a:custGeom>
            <a:avLst/>
            <a:gdLst/>
            <a:ahLst/>
            <a:cxnLst/>
            <a:rect l="l" t="t" r="r" b="b"/>
            <a:pathLst>
              <a:path w="2094640" h="1765729">
                <a:moveTo>
                  <a:pt x="2094640" y="0"/>
                </a:moveTo>
                <a:lnTo>
                  <a:pt x="0" y="0"/>
                </a:lnTo>
                <a:lnTo>
                  <a:pt x="0" y="1765730"/>
                </a:lnTo>
                <a:lnTo>
                  <a:pt x="2094640" y="1765730"/>
                </a:lnTo>
                <a:lnTo>
                  <a:pt x="20946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12066">
            <a:off x="-937300" y="8876522"/>
            <a:ext cx="5829781" cy="1748934"/>
          </a:xfrm>
          <a:custGeom>
            <a:avLst/>
            <a:gdLst/>
            <a:ahLst/>
            <a:cxnLst/>
            <a:rect l="l" t="t" r="r" b="b"/>
            <a:pathLst>
              <a:path w="5829781" h="1748934">
                <a:moveTo>
                  <a:pt x="0" y="0"/>
                </a:moveTo>
                <a:lnTo>
                  <a:pt x="5829780" y="0"/>
                </a:lnTo>
                <a:lnTo>
                  <a:pt x="5829780" y="1748934"/>
                </a:lnTo>
                <a:lnTo>
                  <a:pt x="0" y="1748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267315">
            <a:off x="17325322" y="2131256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5"/>
                </a:lnTo>
                <a:lnTo>
                  <a:pt x="0" y="179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90491">
            <a:off x="-213816" y="6550363"/>
            <a:ext cx="1240050" cy="1799545"/>
          </a:xfrm>
          <a:custGeom>
            <a:avLst/>
            <a:gdLst/>
            <a:ahLst/>
            <a:cxnLst/>
            <a:rect l="l" t="t" r="r" b="b"/>
            <a:pathLst>
              <a:path w="1240050" h="1799545">
                <a:moveTo>
                  <a:pt x="0" y="0"/>
                </a:moveTo>
                <a:lnTo>
                  <a:pt x="1240050" y="0"/>
                </a:lnTo>
                <a:lnTo>
                  <a:pt x="1240050" y="1799544"/>
                </a:lnTo>
                <a:lnTo>
                  <a:pt x="0" y="1799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11803">
            <a:off x="891137" y="243664"/>
            <a:ext cx="1576015" cy="2287093"/>
          </a:xfrm>
          <a:custGeom>
            <a:avLst/>
            <a:gdLst/>
            <a:ahLst/>
            <a:cxnLst/>
            <a:rect l="l" t="t" r="r" b="b"/>
            <a:pathLst>
              <a:path w="1576015" h="2287093">
                <a:moveTo>
                  <a:pt x="0" y="0"/>
                </a:moveTo>
                <a:lnTo>
                  <a:pt x="1576015" y="0"/>
                </a:lnTo>
                <a:lnTo>
                  <a:pt x="1576015" y="2287093"/>
                </a:lnTo>
                <a:lnTo>
                  <a:pt x="0" y="22870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11803">
            <a:off x="15965611" y="7978219"/>
            <a:ext cx="1576015" cy="2287093"/>
          </a:xfrm>
          <a:custGeom>
            <a:avLst/>
            <a:gdLst/>
            <a:ahLst/>
            <a:cxnLst/>
            <a:rect l="l" t="t" r="r" b="b"/>
            <a:pathLst>
              <a:path w="1576015" h="2287093">
                <a:moveTo>
                  <a:pt x="0" y="0"/>
                </a:moveTo>
                <a:lnTo>
                  <a:pt x="1576015" y="0"/>
                </a:lnTo>
                <a:lnTo>
                  <a:pt x="1576015" y="2287093"/>
                </a:lnTo>
                <a:lnTo>
                  <a:pt x="0" y="22870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0"/>
            <a:ext cx="18971408" cy="11700117"/>
          </a:xfrm>
          <a:custGeom>
            <a:avLst/>
            <a:gdLst/>
            <a:ahLst/>
            <a:cxnLst/>
            <a:rect l="l" t="t" r="r" b="b"/>
            <a:pathLst>
              <a:path w="18971408" h="11700117">
                <a:moveTo>
                  <a:pt x="0" y="0"/>
                </a:moveTo>
                <a:lnTo>
                  <a:pt x="18971408" y="0"/>
                </a:lnTo>
                <a:lnTo>
                  <a:pt x="18971408" y="11700117"/>
                </a:lnTo>
                <a:lnTo>
                  <a:pt x="0" y="1170011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4819" r="-481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00881" y="0"/>
            <a:ext cx="18488881" cy="10287000"/>
          </a:xfrm>
          <a:custGeom>
            <a:avLst/>
            <a:gdLst/>
            <a:ahLst/>
            <a:cxnLst/>
            <a:rect l="l" t="t" r="r" b="b"/>
            <a:pathLst>
              <a:path w="18488881" h="10287000">
                <a:moveTo>
                  <a:pt x="0" y="0"/>
                </a:moveTo>
                <a:lnTo>
                  <a:pt x="18488881" y="0"/>
                </a:lnTo>
                <a:lnTo>
                  <a:pt x="184888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346" b="-234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37059" b="-4071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48492" y="4001890"/>
            <a:ext cx="10591015" cy="197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78"/>
              </a:lnSpc>
            </a:pPr>
            <a:r>
              <a:rPr lang="en-US" sz="10984" spc="1142" dirty="0">
                <a:solidFill>
                  <a:srgbClr val="FFF500"/>
                </a:solidFill>
                <a:latin typeface="Poppins Bold"/>
              </a:rPr>
              <a:t>LE QUIZ 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568</Words>
  <Application>Microsoft Office PowerPoint</Application>
  <PresentationFormat>Vlastná</PresentationFormat>
  <Paragraphs>62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5" baseType="lpstr">
      <vt:lpstr>Open Sans Bold</vt:lpstr>
      <vt:lpstr>Poppins</vt:lpstr>
      <vt:lpstr>Poppins Bold</vt:lpstr>
      <vt:lpstr>Calibri</vt:lpstr>
      <vt:lpstr>Alice's Cake Shop</vt:lpstr>
      <vt:lpstr>Arial</vt:lpstr>
      <vt:lpstr>Another Shabby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Blue Pastel Abstract Creative Portfolio Presentation</dc:title>
  <dc:creator>Ja</dc:creator>
  <cp:lastModifiedBy>Ja</cp:lastModifiedBy>
  <cp:revision>2</cp:revision>
  <dcterms:created xsi:type="dcterms:W3CDTF">2006-08-16T00:00:00Z</dcterms:created>
  <dcterms:modified xsi:type="dcterms:W3CDTF">2024-02-16T09:08:57Z</dcterms:modified>
  <dc:identifier>DAF8xf4iq14</dc:identifier>
</cp:coreProperties>
</file>