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1.png" ContentType="image/png"/>
  <Override PartName="/ppt/media/image7.jpeg" ContentType="image/jpeg"/>
  <Override PartName="/ppt/media/image2.png" ContentType="image/png"/>
  <Override PartName="/ppt/media/image4.jpeg" ContentType="image/jpeg"/>
  <Override PartName="/ppt/media/image3.png" ContentType="image/png"/>
  <Override PartName="/ppt/media/image11.png" ContentType="image/png"/>
  <Override PartName="/ppt/media/image5.jpeg" ContentType="image/jpeg"/>
  <Override PartName="/ppt/media/image8.jpeg" ContentType="image/jpeg"/>
  <Override PartName="/ppt/media/image6.png" ContentType="image/png"/>
  <Override PartName="/ppt/media/image9.jpeg" ContentType="image/jpeg"/>
  <Override PartName="/ppt/media/image10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3527C0-57C6-4A68-A8B9-1EDE791FEC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4AB3217-5979-40A1-A860-2717C28240BF}">
      <dgm:prSet/>
      <dgm:spPr/>
      <dgm:t>
        <a:bodyPr/>
        <a:lstStyle/>
        <a:p>
          <a:r>
            <a:rPr lang="fr-FR"/>
            <a:t>Que sont les droits de l’homme ?</a:t>
          </a:r>
          <a:endParaRPr lang="en-US"/>
        </a:p>
      </dgm:t>
    </dgm:pt>
    <dgm:pt modelId="{2F66F356-8611-4937-BB3E-135C51FFD336}" type="parTrans" cxnId="{EB80D532-59C0-45B0-B103-4458D7EDA8E9}">
      <dgm:prSet/>
      <dgm:spPr/>
      <dgm:t>
        <a:bodyPr/>
        <a:lstStyle/>
        <a:p>
          <a:endParaRPr lang="en-US"/>
        </a:p>
      </dgm:t>
    </dgm:pt>
    <dgm:pt modelId="{838A0C4C-FFCB-4E19-B47D-86DF491D5446}" type="sibTrans" cxnId="{EB80D532-59C0-45B0-B103-4458D7EDA8E9}">
      <dgm:prSet/>
      <dgm:spPr/>
      <dgm:t>
        <a:bodyPr/>
        <a:lstStyle/>
        <a:p>
          <a:endParaRPr lang="en-US"/>
        </a:p>
      </dgm:t>
    </dgm:pt>
    <dgm:pt modelId="{8260B95F-F3BA-445F-9718-C04B9E4BFE51}">
      <dgm:prSet/>
      <dgm:spPr/>
      <dgm:t>
        <a:bodyPr/>
        <a:lstStyle/>
        <a:p>
          <a:r>
            <a:rPr lang="fr-FR"/>
            <a:t>Les droits de tous sans distinction de race, de sexe, de </a:t>
          </a:r>
          <a:r>
            <a:rPr lang="sk-SK"/>
            <a:t>religion</a:t>
          </a:r>
          <a:r>
            <a:rPr lang="fr-FR"/>
            <a:t>, etc.</a:t>
          </a:r>
          <a:br>
            <a:rPr lang="fr-FR"/>
          </a:br>
          <a:r>
            <a:rPr lang="fr-FR"/>
            <a:t>Tous les droits de l'homme ont été inclus pour la première fois dans la Charte des Nations Unies.</a:t>
          </a:r>
          <a:endParaRPr lang="en-US"/>
        </a:p>
      </dgm:t>
    </dgm:pt>
    <dgm:pt modelId="{0A109BF2-3AA5-4FC0-8399-A4CE7C94433F}" type="parTrans" cxnId="{1710CCBF-C4D4-4D9F-BF31-03378992599B}">
      <dgm:prSet/>
      <dgm:spPr/>
      <dgm:t>
        <a:bodyPr/>
        <a:lstStyle/>
        <a:p>
          <a:endParaRPr lang="en-US"/>
        </a:p>
      </dgm:t>
    </dgm:pt>
    <dgm:pt modelId="{3E21D6F5-211C-4E00-BCD8-F32CE6D94BF0}" type="sibTrans" cxnId="{1710CCBF-C4D4-4D9F-BF31-03378992599B}">
      <dgm:prSet/>
      <dgm:spPr/>
      <dgm:t>
        <a:bodyPr/>
        <a:lstStyle/>
        <a:p>
          <a:endParaRPr lang="en-US"/>
        </a:p>
      </dgm:t>
    </dgm:pt>
    <dgm:pt modelId="{95E78020-77EA-469C-AB7A-A94B87C2512F}">
      <dgm:prSet/>
      <dgm:spPr/>
      <dgm:t>
        <a:bodyPr/>
        <a:lstStyle/>
        <a:p>
          <a:r>
            <a:rPr lang="fr-FR"/>
            <a:t>Les droits des enfants sont traités par la Convention des Nations Unies relative aux droits de l'enfant [</a:t>
          </a:r>
          <a:r>
            <a:rPr lang="en-US"/>
            <a:t>UNCRC</a:t>
          </a:r>
          <a:r>
            <a:rPr lang="fr-FR"/>
            <a:t>]. Plus de 50 droits de l'enfant y sont résumés.</a:t>
          </a:r>
          <a:endParaRPr lang="en-US"/>
        </a:p>
      </dgm:t>
    </dgm:pt>
    <dgm:pt modelId="{B0D71FBD-BD01-4B34-9F73-769F69759938}" type="parTrans" cxnId="{E31ECCE4-D62D-4139-9278-7F2567B3809C}">
      <dgm:prSet/>
      <dgm:spPr/>
      <dgm:t>
        <a:bodyPr/>
        <a:lstStyle/>
        <a:p>
          <a:endParaRPr lang="en-US"/>
        </a:p>
      </dgm:t>
    </dgm:pt>
    <dgm:pt modelId="{1C4F7B5C-A964-49DF-8EDB-15828582889C}" type="sibTrans" cxnId="{E31ECCE4-D62D-4139-9278-7F2567B3809C}">
      <dgm:prSet/>
      <dgm:spPr/>
      <dgm:t>
        <a:bodyPr/>
        <a:lstStyle/>
        <a:p>
          <a:endParaRPr lang="en-US"/>
        </a:p>
      </dgm:t>
    </dgm:pt>
    <dgm:pt modelId="{BEABB2CD-E845-4821-8697-F934D9195F1A}" type="pres">
      <dgm:prSet presAssocID="{823527C0-57C6-4A68-A8B9-1EDE791FECC3}" presName="linear" presStyleCnt="0">
        <dgm:presLayoutVars>
          <dgm:animLvl val="lvl"/>
          <dgm:resizeHandles val="exact"/>
        </dgm:presLayoutVars>
      </dgm:prSet>
      <dgm:spPr/>
    </dgm:pt>
    <dgm:pt modelId="{F0F5432F-4F25-41DC-A0F2-8746E3CBE2FA}" type="pres">
      <dgm:prSet presAssocID="{14AB3217-5979-40A1-A860-2717C28240B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C8CD05A-01B1-4A93-8359-CD7F1B9F815C}" type="pres">
      <dgm:prSet presAssocID="{838A0C4C-FFCB-4E19-B47D-86DF491D5446}" presName="spacer" presStyleCnt="0"/>
      <dgm:spPr/>
    </dgm:pt>
    <dgm:pt modelId="{E1A81832-7EE9-4502-B1BF-FFBCDAA5E7D8}" type="pres">
      <dgm:prSet presAssocID="{8260B95F-F3BA-445F-9718-C04B9E4BFE5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10BADF-00C4-4216-9A16-58FA9A26297E}" type="pres">
      <dgm:prSet presAssocID="{3E21D6F5-211C-4E00-BCD8-F32CE6D94BF0}" presName="spacer" presStyleCnt="0"/>
      <dgm:spPr/>
    </dgm:pt>
    <dgm:pt modelId="{33DEF8A5-697E-45CF-89BC-99936B988C5A}" type="pres">
      <dgm:prSet presAssocID="{95E78020-77EA-469C-AB7A-A94B87C2512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B80D532-59C0-45B0-B103-4458D7EDA8E9}" srcId="{823527C0-57C6-4A68-A8B9-1EDE791FECC3}" destId="{14AB3217-5979-40A1-A860-2717C28240BF}" srcOrd="0" destOrd="0" parTransId="{2F66F356-8611-4937-BB3E-135C51FFD336}" sibTransId="{838A0C4C-FFCB-4E19-B47D-86DF491D5446}"/>
    <dgm:cxn modelId="{21534959-F7BB-48B6-AA17-79C1D09DA3DC}" type="presOf" srcId="{95E78020-77EA-469C-AB7A-A94B87C2512F}" destId="{33DEF8A5-697E-45CF-89BC-99936B988C5A}" srcOrd="0" destOrd="0" presId="urn:microsoft.com/office/officeart/2005/8/layout/vList2"/>
    <dgm:cxn modelId="{2936499E-ECAC-482D-A955-2EB70EC263BC}" type="presOf" srcId="{823527C0-57C6-4A68-A8B9-1EDE791FECC3}" destId="{BEABB2CD-E845-4821-8697-F934D9195F1A}" srcOrd="0" destOrd="0" presId="urn:microsoft.com/office/officeart/2005/8/layout/vList2"/>
    <dgm:cxn modelId="{1710CCBF-C4D4-4D9F-BF31-03378992599B}" srcId="{823527C0-57C6-4A68-A8B9-1EDE791FECC3}" destId="{8260B95F-F3BA-445F-9718-C04B9E4BFE51}" srcOrd="1" destOrd="0" parTransId="{0A109BF2-3AA5-4FC0-8399-A4CE7C94433F}" sibTransId="{3E21D6F5-211C-4E00-BCD8-F32CE6D94BF0}"/>
    <dgm:cxn modelId="{8AFFC8C7-C416-44E2-A3DF-61D152A97FEA}" type="presOf" srcId="{14AB3217-5979-40A1-A860-2717C28240BF}" destId="{F0F5432F-4F25-41DC-A0F2-8746E3CBE2FA}" srcOrd="0" destOrd="0" presId="urn:microsoft.com/office/officeart/2005/8/layout/vList2"/>
    <dgm:cxn modelId="{B6486CCF-75C4-44DA-90B8-6EE3B3FCB177}" type="presOf" srcId="{8260B95F-F3BA-445F-9718-C04B9E4BFE51}" destId="{E1A81832-7EE9-4502-B1BF-FFBCDAA5E7D8}" srcOrd="0" destOrd="0" presId="urn:microsoft.com/office/officeart/2005/8/layout/vList2"/>
    <dgm:cxn modelId="{E31ECCE4-D62D-4139-9278-7F2567B3809C}" srcId="{823527C0-57C6-4A68-A8B9-1EDE791FECC3}" destId="{95E78020-77EA-469C-AB7A-A94B87C2512F}" srcOrd="2" destOrd="0" parTransId="{B0D71FBD-BD01-4B34-9F73-769F69759938}" sibTransId="{1C4F7B5C-A964-49DF-8EDB-15828582889C}"/>
    <dgm:cxn modelId="{75F317C4-FA6F-49AD-8D0C-E16C5D473AB4}" type="presParOf" srcId="{BEABB2CD-E845-4821-8697-F934D9195F1A}" destId="{F0F5432F-4F25-41DC-A0F2-8746E3CBE2FA}" srcOrd="0" destOrd="0" presId="urn:microsoft.com/office/officeart/2005/8/layout/vList2"/>
    <dgm:cxn modelId="{6B568B9C-0D04-4B37-BCD7-B5644E6178A1}" type="presParOf" srcId="{BEABB2CD-E845-4821-8697-F934D9195F1A}" destId="{1C8CD05A-01B1-4A93-8359-CD7F1B9F815C}" srcOrd="1" destOrd="0" presId="urn:microsoft.com/office/officeart/2005/8/layout/vList2"/>
    <dgm:cxn modelId="{0315E4FC-A822-4945-9F34-A10A75D6A35B}" type="presParOf" srcId="{BEABB2CD-E845-4821-8697-F934D9195F1A}" destId="{E1A81832-7EE9-4502-B1BF-FFBCDAA5E7D8}" srcOrd="2" destOrd="0" presId="urn:microsoft.com/office/officeart/2005/8/layout/vList2"/>
    <dgm:cxn modelId="{B411657E-F652-4D5A-A967-82318566E662}" type="presParOf" srcId="{BEABB2CD-E845-4821-8697-F934D9195F1A}" destId="{6A10BADF-00C4-4216-9A16-58FA9A26297E}" srcOrd="3" destOrd="0" presId="urn:microsoft.com/office/officeart/2005/8/layout/vList2"/>
    <dgm:cxn modelId="{C44A3971-6E06-4F2D-846C-AAB6019EFCB4}" type="presParOf" srcId="{BEABB2CD-E845-4821-8697-F934D9195F1A}" destId="{33DEF8A5-697E-45CF-89BC-99936B988C5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5432F-4F25-41DC-A0F2-8746E3CBE2FA}">
      <dsp:nvSpPr>
        <dsp:cNvPr id="0" name=""/>
        <dsp:cNvSpPr/>
      </dsp:nvSpPr>
      <dsp:spPr>
        <a:xfrm>
          <a:off x="0" y="302087"/>
          <a:ext cx="7058810" cy="161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Que sont les droits de l’homme ?</a:t>
          </a:r>
          <a:endParaRPr lang="en-US" sz="2400" kern="1200"/>
        </a:p>
      </dsp:txBody>
      <dsp:txXfrm>
        <a:off x="78818" y="380905"/>
        <a:ext cx="6901174" cy="1456964"/>
      </dsp:txXfrm>
    </dsp:sp>
    <dsp:sp modelId="{E1A81832-7EE9-4502-B1BF-FFBCDAA5E7D8}">
      <dsp:nvSpPr>
        <dsp:cNvPr id="0" name=""/>
        <dsp:cNvSpPr/>
      </dsp:nvSpPr>
      <dsp:spPr>
        <a:xfrm>
          <a:off x="0" y="1985807"/>
          <a:ext cx="7058810" cy="161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Les droits de tous sans distinction de race, de sexe, de </a:t>
          </a:r>
          <a:r>
            <a:rPr lang="sk-SK" sz="2400" kern="1200"/>
            <a:t>religion</a:t>
          </a:r>
          <a:r>
            <a:rPr lang="fr-FR" sz="2400" kern="1200"/>
            <a:t>, etc.</a:t>
          </a:r>
          <a:br>
            <a:rPr lang="fr-FR" sz="2400" kern="1200"/>
          </a:br>
          <a:r>
            <a:rPr lang="fr-FR" sz="2400" kern="1200"/>
            <a:t>Tous les droits de l'homme ont été inclus pour la première fois dans la Charte des Nations Unies.</a:t>
          </a:r>
          <a:endParaRPr lang="en-US" sz="2400" kern="1200"/>
        </a:p>
      </dsp:txBody>
      <dsp:txXfrm>
        <a:off x="78818" y="2064625"/>
        <a:ext cx="6901174" cy="1456964"/>
      </dsp:txXfrm>
    </dsp:sp>
    <dsp:sp modelId="{33DEF8A5-697E-45CF-89BC-99936B988C5A}">
      <dsp:nvSpPr>
        <dsp:cNvPr id="0" name=""/>
        <dsp:cNvSpPr/>
      </dsp:nvSpPr>
      <dsp:spPr>
        <a:xfrm>
          <a:off x="0" y="3669527"/>
          <a:ext cx="7058810" cy="161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Les droits des enfants sont traités par la Convention des Nations Unies relative aux droits de l'enfant [</a:t>
          </a:r>
          <a:r>
            <a:rPr lang="en-US" sz="2400" kern="1200"/>
            <a:t>UNCRC</a:t>
          </a:r>
          <a:r>
            <a:rPr lang="fr-FR" sz="2400" kern="1200"/>
            <a:t>]. Plus de 50 droits de l'enfant y sont résumés.</a:t>
          </a:r>
          <a:endParaRPr lang="en-US" sz="2400" kern="1200"/>
        </a:p>
      </dsp:txBody>
      <dsp:txXfrm>
        <a:off x="78818" y="3748345"/>
        <a:ext cx="6901174" cy="1456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sk-SK" sz="1800" spc="-1" strike="noStrike">
                <a:solidFill>
                  <a:srgbClr val="000000"/>
                </a:solidFill>
                <a:latin typeface="Trebuchet MS"/>
              </a:rPr>
              <a:t>Click to move the slide</a:t>
            </a: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dt" idx="7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8" name="PlaceHolder 5"/>
          <p:cNvSpPr>
            <a:spLocks noGrp="1"/>
          </p:cNvSpPr>
          <p:nvPr>
            <p:ph type="ftr" idx="8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9" name="PlaceHolder 6"/>
          <p:cNvSpPr>
            <a:spLocks noGrp="1"/>
          </p:cNvSpPr>
          <p:nvPr>
            <p:ph type="sldNum" idx="9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indent="0" algn="r">
              <a:buNone/>
            </a:pPr>
            <a:fld id="{E9D0124A-4F7C-431E-98B7-39F8AB058251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sk-SK" sz="1200" spc="-1" strike="noStrike"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29C58AA-F2D2-4D87-9D24-6C43C3B9548D}" type="slidenum">
              <a:rPr b="0" lang="sk-SK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E236D1-19D4-4938-A8A6-85AF4155F55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100580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1069920" y="4237200"/>
            <a:ext cx="100580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4830BF-2E19-4C2F-8B5D-48324E5234D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6224040" y="423720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1337BE-1178-49EB-B6C4-C8292DAC4DA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32385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4470840" y="2121480"/>
            <a:ext cx="32385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7871760" y="2121480"/>
            <a:ext cx="32385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1069920" y="4237200"/>
            <a:ext cx="32385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4470840" y="4237200"/>
            <a:ext cx="32385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7871760" y="4237200"/>
            <a:ext cx="32385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75EEA3-E939-46D8-B962-B1A2D97A05E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47A5AAC-35C6-4812-B089-BBA26DD5E0A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ED98CCD-92F5-4D5F-803D-79538708176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F232DA6-CA33-4D71-B4F8-F0C1C38E14A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236EB6B-5FFC-4975-AAA1-8371E4EA7B1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59FD6D2-921E-4EE2-8939-E4AD5222D6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1069920" y="484560"/>
            <a:ext cx="10058040" cy="74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0EBB7A3-F0D9-43AA-ACBD-E25C11D67A8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95CDF36-4E6E-4880-AB83-8314794CF15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4F239D-4B67-4537-8B13-E57CDD9C897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224040" y="423720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F2BF97F-5A1C-4271-BB5E-7A1044C4730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1069920" y="4237200"/>
            <a:ext cx="100580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D470EB5-0D6E-4763-A5B0-9EB77825F7F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100580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1069920" y="4237200"/>
            <a:ext cx="100580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AD0F6DB-EAF4-47BC-895F-C8E1BF889D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6224040" y="423720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0B451C7-7CA4-4A65-A7C0-4ECC23CC4C1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32385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4470840" y="2121480"/>
            <a:ext cx="32385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7871760" y="2121480"/>
            <a:ext cx="32385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/>
          </p:nvPr>
        </p:nvSpPr>
        <p:spPr>
          <a:xfrm>
            <a:off x="1069920" y="4237200"/>
            <a:ext cx="32385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/>
          </p:nvPr>
        </p:nvSpPr>
        <p:spPr>
          <a:xfrm>
            <a:off x="4470840" y="4237200"/>
            <a:ext cx="32385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/>
          </p:nvPr>
        </p:nvSpPr>
        <p:spPr>
          <a:xfrm>
            <a:off x="7871760" y="4237200"/>
            <a:ext cx="323856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42EB210-F337-49AF-BF44-EA393F9C710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0C2D9F-C889-4A59-9A00-FDE74A84B82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106CAD-4307-4514-846F-C6EB6E0668D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397A17-751B-4729-9EE0-F93BC9465F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1069920" y="484560"/>
            <a:ext cx="10058040" cy="745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74A6EC-AA43-4719-A704-9A06F3A0586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5343BE-8392-4553-8450-C46C7E0DDF3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224040" y="423720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CF2C04-29A2-4E44-90E0-D3D1A88C0B5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1069920" y="4237200"/>
            <a:ext cx="10058040" cy="19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89C600-DAA8-43FB-BAF7-0563C3669B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6"/>
          <p:cNvGrpSpPr/>
          <p:nvPr/>
        </p:nvGrpSpPr>
        <p:grpSpPr>
          <a:xfrm>
            <a:off x="11401560" y="6229800"/>
            <a:ext cx="456840" cy="456840"/>
            <a:chOff x="11401560" y="6229800"/>
            <a:chExt cx="456840" cy="456840"/>
          </a:xfrm>
        </p:grpSpPr>
        <p:sp>
          <p:nvSpPr>
            <p:cNvPr id="1" name="Oval 7"/>
            <p:cNvSpPr/>
            <p:nvPr/>
          </p:nvSpPr>
          <p:spPr>
            <a:xfrm>
              <a:off x="11401560" y="6229800"/>
              <a:ext cx="456840" cy="456840"/>
            </a:xfrm>
            <a:prstGeom prst="ellipse">
              <a:avLst/>
            </a:prstGeom>
            <a:blipFill rotWithShape="0">
              <a:blip r:embed="rId2"/>
              <a:srcRect/>
              <a:tile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Oval 8"/>
            <p:cNvSpPr/>
            <p:nvPr/>
          </p:nvSpPr>
          <p:spPr>
            <a:xfrm>
              <a:off x="11431080" y="6258960"/>
              <a:ext cx="398520" cy="398520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" name="Rectangle 6"/>
          <p:cNvSpPr/>
          <p:nvPr/>
        </p:nvSpPr>
        <p:spPr>
          <a:xfrm>
            <a:off x="920880" y="1347120"/>
            <a:ext cx="10222560" cy="80280"/>
          </a:xfrm>
          <a:prstGeom prst="rect">
            <a:avLst/>
          </a:prstGeom>
          <a:blipFill rotWithShape="0">
            <a:blip r:embed="rId3">
              <a:alphaModFix amt="83000"/>
            </a:blip>
            <a:srcRect/>
            <a:tile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Rectangle 7"/>
          <p:cNvSpPr/>
          <p:nvPr/>
        </p:nvSpPr>
        <p:spPr>
          <a:xfrm>
            <a:off x="920880" y="4299840"/>
            <a:ext cx="10222560" cy="80280"/>
          </a:xfrm>
          <a:prstGeom prst="rect">
            <a:avLst/>
          </a:prstGeom>
          <a:blipFill rotWithShape="0">
            <a:blip r:embed="rId4">
              <a:alphaModFix amt="83000"/>
            </a:blip>
            <a:srcRect/>
            <a:tile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Rectangle 8"/>
          <p:cNvSpPr/>
          <p:nvPr/>
        </p:nvSpPr>
        <p:spPr>
          <a:xfrm>
            <a:off x="920880" y="1484640"/>
            <a:ext cx="10222560" cy="2742840"/>
          </a:xfrm>
          <a:prstGeom prst="rect">
            <a:avLst/>
          </a:prstGeom>
          <a:blipFill rotWithShape="0">
            <a:blip r:embed="rId5">
              <a:alphaModFix amt="83000"/>
            </a:blip>
            <a:srcRect/>
            <a:tile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" name="Group 9"/>
          <p:cNvGrpSpPr/>
          <p:nvPr/>
        </p:nvGrpSpPr>
        <p:grpSpPr>
          <a:xfrm>
            <a:off x="9649080" y="4069080"/>
            <a:ext cx="1080720" cy="1080720"/>
            <a:chOff x="9649080" y="4069080"/>
            <a:chExt cx="1080720" cy="1080720"/>
          </a:xfrm>
        </p:grpSpPr>
        <p:sp>
          <p:nvSpPr>
            <p:cNvPr id="7" name="Oval 10"/>
            <p:cNvSpPr/>
            <p:nvPr/>
          </p:nvSpPr>
          <p:spPr>
            <a:xfrm>
              <a:off x="9649080" y="4069080"/>
              <a:ext cx="1080720" cy="1080720"/>
            </a:xfrm>
            <a:prstGeom prst="ellipse">
              <a:avLst/>
            </a:prstGeom>
            <a:blipFill rotWithShape="0">
              <a:blip r:embed="rId6"/>
              <a:srcRect/>
              <a:tile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Oval 11"/>
            <p:cNvSpPr/>
            <p:nvPr/>
          </p:nvSpPr>
          <p:spPr>
            <a:xfrm>
              <a:off x="9757440" y="4177080"/>
              <a:ext cx="864360" cy="864360"/>
            </a:xfrm>
            <a:prstGeom prst="ellipse">
              <a:avLst/>
            </a:prstGeom>
            <a:noFill/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85000"/>
              </a:lnSpc>
              <a:buNone/>
            </a:pPr>
            <a:r>
              <a:rPr b="1" lang="en-US" sz="7200" spc="-1" strike="noStrike">
                <a:latin typeface="Georgia"/>
              </a:rPr>
              <a:t>Click to edit Master title style</a:t>
            </a:r>
            <a:endParaRPr b="0" lang="sk-SK" sz="72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dt" idx="1"/>
          </p:nvPr>
        </p:nvSpPr>
        <p:spPr>
          <a:xfrm>
            <a:off x="7964280" y="6272640"/>
            <a:ext cx="3273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100" spc="-1" strike="noStrike">
                <a:solidFill>
                  <a:srgbClr val="775f55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775f55"/>
                </a:solidFill>
                <a:latin typeface="Trebuchet MS"/>
              </a:rPr>
              <a:t>&lt;date/time&gt;</a:t>
            </a:r>
            <a:endParaRPr b="0" lang="en-US" sz="1100" spc="-1" strike="noStrike"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ftr" idx="2"/>
          </p:nvPr>
        </p:nvSpPr>
        <p:spPr>
          <a:xfrm>
            <a:off x="1088280" y="6272640"/>
            <a:ext cx="6327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sldNum" idx="3"/>
          </p:nvPr>
        </p:nvSpPr>
        <p:spPr>
          <a:xfrm>
            <a:off x="9592560" y="4289400"/>
            <a:ext cx="1193400" cy="639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1" lang="en-US" sz="2800" spc="-1" strike="noStrike">
                <a:solidFill>
                  <a:srgbClr val="ffffff"/>
                </a:solidFill>
                <a:latin typeface="Trebuchet MS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7DB54A06-15F7-4F96-9876-E1E52CD5092B}" type="slidenum">
              <a:rPr b="1" lang="en-US" sz="2800" spc="-1" strike="noStrike">
                <a:solidFill>
                  <a:srgbClr val="ffffff"/>
                </a:solidFill>
                <a:latin typeface="Trebuchet MS"/>
              </a:rPr>
              <a:t>&lt;number&gt;</a:t>
            </a:fld>
            <a:endParaRPr b="0" lang="en-US" sz="2800" spc="-1" strike="noStrike">
              <a:latin typeface="Times New Roman"/>
            </a:endParaRPr>
          </a:p>
        </p:txBody>
      </p:sp>
      <p:sp>
        <p:nvSpPr>
          <p:cNvPr id="1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Trebuchet MS"/>
              </a:rPr>
              <a:t>Click to edit the outline text format</a:t>
            </a: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600" spc="-1" strike="noStrike">
                <a:solidFill>
                  <a:srgbClr val="000000"/>
                </a:solidFill>
                <a:latin typeface="Trebuchet MS"/>
              </a:rPr>
              <a:t>Second Outline Level</a:t>
            </a:r>
            <a:endParaRPr b="0" lang="sk-SK" sz="1600" spc="-1" strike="noStrike">
              <a:solidFill>
                <a:srgbClr val="000000"/>
              </a:solidFill>
              <a:latin typeface="Trebuchet MS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600" spc="-1" strike="noStrike">
                <a:solidFill>
                  <a:srgbClr val="000000"/>
                </a:solidFill>
                <a:latin typeface="Trebuchet MS"/>
              </a:rPr>
              <a:t>Third Outline Level</a:t>
            </a:r>
            <a:endParaRPr b="0" lang="sk-SK" sz="1600" spc="-1" strike="noStrike">
              <a:solidFill>
                <a:srgbClr val="000000"/>
              </a:solidFill>
              <a:latin typeface="Trebuchet MS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600" spc="-1" strike="noStrike">
                <a:solidFill>
                  <a:srgbClr val="000000"/>
                </a:solidFill>
                <a:latin typeface="Trebuchet MS"/>
              </a:rPr>
              <a:t>Fourth Outline Level</a:t>
            </a:r>
            <a:endParaRPr b="0" lang="sk-SK" sz="1600" spc="-1" strike="noStrike">
              <a:solidFill>
                <a:srgbClr val="000000"/>
              </a:solidFill>
              <a:latin typeface="Trebuchet MS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Trebuchet MS"/>
              </a:rPr>
              <a:t>Fifth Outline Level</a:t>
            </a: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Trebuchet MS"/>
              </a:rPr>
              <a:t>Sixth Outline Level</a:t>
            </a: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Trebuchet MS"/>
              </a:rPr>
              <a:t>Seventh Outline Level</a:t>
            </a: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6"/>
          <p:cNvGrpSpPr/>
          <p:nvPr/>
        </p:nvGrpSpPr>
        <p:grpSpPr>
          <a:xfrm>
            <a:off x="11401560" y="6229800"/>
            <a:ext cx="456840" cy="456840"/>
            <a:chOff x="11401560" y="6229800"/>
            <a:chExt cx="456840" cy="456840"/>
          </a:xfrm>
        </p:grpSpPr>
        <p:sp>
          <p:nvSpPr>
            <p:cNvPr id="51" name="Oval 7"/>
            <p:cNvSpPr/>
            <p:nvPr/>
          </p:nvSpPr>
          <p:spPr>
            <a:xfrm>
              <a:off x="11401560" y="6229800"/>
              <a:ext cx="456840" cy="456840"/>
            </a:xfrm>
            <a:prstGeom prst="ellipse">
              <a:avLst/>
            </a:prstGeom>
            <a:blipFill rotWithShape="0">
              <a:blip r:embed="rId2"/>
              <a:srcRect/>
              <a:tile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Oval 8"/>
            <p:cNvSpPr/>
            <p:nvPr/>
          </p:nvSpPr>
          <p:spPr>
            <a:xfrm>
              <a:off x="11431080" y="6258960"/>
              <a:ext cx="398520" cy="398520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1" lang="en-US" sz="4800" spc="-1" strike="noStrike">
                <a:latin typeface="Georgia"/>
              </a:rPr>
              <a:t>Click to edit Master title style</a:t>
            </a:r>
            <a:endParaRPr b="0" lang="sk-SK" sz="4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182880" indent="-18288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Click to edit Master text styles</a:t>
            </a: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  <a:p>
            <a:pPr lvl="1" marL="457200" indent="-18288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Second level</a:t>
            </a:r>
            <a:endParaRPr b="0" lang="sk-SK" sz="1800" spc="-1" strike="noStrike">
              <a:solidFill>
                <a:srgbClr val="000000"/>
              </a:solidFill>
              <a:latin typeface="Trebuchet MS"/>
            </a:endParaRPr>
          </a:p>
          <a:p>
            <a:pPr lvl="2" marL="731520" indent="-18288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b="0" lang="en-US" sz="1600" spc="-1" strike="noStrike">
                <a:solidFill>
                  <a:srgbClr val="000000"/>
                </a:solidFill>
                <a:latin typeface="Trebuchet MS"/>
              </a:rPr>
              <a:t>Third level</a:t>
            </a:r>
            <a:endParaRPr b="0" lang="sk-SK" sz="1600" spc="-1" strike="noStrike">
              <a:solidFill>
                <a:srgbClr val="000000"/>
              </a:solidFill>
              <a:latin typeface="Trebuchet MS"/>
            </a:endParaRPr>
          </a:p>
          <a:p>
            <a:pPr lvl="3" marL="1005840" indent="-18288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b="0" lang="en-US" sz="1600" spc="-1" strike="noStrike">
                <a:solidFill>
                  <a:srgbClr val="000000"/>
                </a:solidFill>
                <a:latin typeface="Trebuchet MS"/>
              </a:rPr>
              <a:t>Fourth level</a:t>
            </a:r>
            <a:endParaRPr b="0" lang="sk-SK" sz="1600" spc="-1" strike="noStrike">
              <a:solidFill>
                <a:srgbClr val="000000"/>
              </a:solidFill>
              <a:latin typeface="Trebuchet MS"/>
            </a:endParaRPr>
          </a:p>
          <a:p>
            <a:pPr lvl="4" marL="1280160" indent="-18288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b="0" lang="en-US" sz="1600" spc="-1" strike="noStrike">
                <a:solidFill>
                  <a:srgbClr val="000000"/>
                </a:solidFill>
                <a:latin typeface="Trebuchet MS"/>
              </a:rPr>
              <a:t>Fifth level</a:t>
            </a:r>
            <a:endParaRPr b="0" lang="sk-SK" sz="1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dt" idx="4"/>
          </p:nvPr>
        </p:nvSpPr>
        <p:spPr>
          <a:xfrm>
            <a:off x="7964280" y="6272640"/>
            <a:ext cx="3273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100" spc="-1" strike="noStrike">
                <a:solidFill>
                  <a:srgbClr val="775f55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775f55"/>
                </a:solidFill>
                <a:latin typeface="Trebuchet MS"/>
              </a:rPr>
              <a:t>&lt;date/time&gt;</a:t>
            </a:r>
            <a:endParaRPr b="0" lang="en-US" sz="1100" spc="-1" strike="noStrike">
              <a:latin typeface="Times New Roman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ftr" idx="5"/>
          </p:nvPr>
        </p:nvSpPr>
        <p:spPr>
          <a:xfrm>
            <a:off x="1088280" y="6272640"/>
            <a:ext cx="6327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sldNum" idx="6"/>
          </p:nvPr>
        </p:nvSpPr>
        <p:spPr>
          <a:xfrm>
            <a:off x="11311200" y="6272640"/>
            <a:ext cx="6397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1" lang="en-US" sz="1400" spc="-1" strike="noStrike">
                <a:solidFill>
                  <a:srgbClr val="ffffff"/>
                </a:solidFill>
                <a:latin typeface="Trebuchet MS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76A6AAD8-8487-4294-B62D-5C03974198C8}" type="slidenum">
              <a:rPr b="1" lang="en-US" sz="1400" spc="-1" strike="noStrike">
                <a:solidFill>
                  <a:srgbClr val="ffffff"/>
                </a:solidFill>
                <a:latin typeface="Trebuchet MS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image" Target="../media/image7.jpeg"/><Relationship Id="rId4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7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051560" y="942840"/>
            <a:ext cx="9966600" cy="3524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indent="0" algn="ctr">
              <a:lnSpc>
                <a:spcPct val="85000"/>
              </a:lnSpc>
              <a:buNone/>
            </a:pPr>
            <a:r>
              <a:rPr b="1" lang="en-US" sz="7200" spc="-1" strike="noStrike">
                <a:solidFill>
                  <a:srgbClr val="ffffff"/>
                </a:solidFill>
                <a:latin typeface="Rockwell"/>
              </a:rPr>
              <a:t>Les d</a:t>
            </a:r>
            <a:r>
              <a:rPr b="1" lang="fr-FR" sz="7200" spc="-1" strike="noStrike">
                <a:solidFill>
                  <a:srgbClr val="ffffff"/>
                </a:solidFill>
                <a:latin typeface="Rockwell"/>
              </a:rPr>
              <a:t>roits des enfants</a:t>
            </a:r>
            <a:endParaRPr b="0" lang="sk-SK" sz="72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1069920" y="4649040"/>
            <a:ext cx="9948240" cy="1485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sk-SK" sz="2400" spc="-1" strike="noStrike">
                <a:solidFill>
                  <a:srgbClr val="ffffff">
                    <a:alpha val="60000"/>
                  </a:srgbClr>
                </a:solidFill>
                <a:latin typeface="Rockwell"/>
              </a:rPr>
              <a:t>Kate Pastirčáková</a:t>
            </a:r>
            <a:endParaRPr b="0" lang="en-US" sz="2400" spc="-1" strike="noStrike">
              <a:latin typeface="Arial"/>
            </a:endParaRPr>
          </a:p>
        </p:txBody>
      </p:sp>
      <p:cxnSp>
        <p:nvCxnSpPr>
          <p:cNvPr id="103" name="Straight Connector 9"/>
          <p:cNvCxnSpPr/>
          <p:nvPr/>
        </p:nvCxnSpPr>
        <p:spPr>
          <a:xfrm>
            <a:off x="1523880" y="4558320"/>
            <a:ext cx="9144360" cy="360"/>
          </a:xfrm>
          <a:prstGeom prst="straightConnector1">
            <a:avLst/>
          </a:prstGeom>
          <a:ln w="28575">
            <a:solidFill>
              <a:srgbClr val="ffffff">
                <a:alpha val="50000"/>
              </a:srgbClr>
            </a:solidFill>
            <a:round/>
          </a:ln>
        </p:spPr>
      </p:cxnSp>
    </p:spTree>
  </p:cSld>
  <p:transition spd="slow">
    <p:push dir="u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931760" y="-490320"/>
            <a:ext cx="7837200" cy="2404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algn="ctr">
              <a:lnSpc>
                <a:spcPct val="90000"/>
              </a:lnSpc>
              <a:buNone/>
            </a:pPr>
            <a:r>
              <a:rPr b="1" lang="en-US" sz="4400" spc="-1" strike="noStrike">
                <a:solidFill>
                  <a:srgbClr val="264966"/>
                </a:solidFill>
                <a:latin typeface="Rockwell"/>
              </a:rPr>
              <a:t>Les d</a:t>
            </a:r>
            <a:r>
              <a:rPr b="1" lang="fr-FR" sz="4400" spc="-1" strike="noStrike">
                <a:solidFill>
                  <a:srgbClr val="264966"/>
                </a:solidFill>
                <a:latin typeface="Rockwell"/>
              </a:rPr>
              <a:t>roits  </a:t>
            </a:r>
            <a:r>
              <a:rPr b="1" lang="en-US" sz="4400" spc="-1" strike="noStrike">
                <a:solidFill>
                  <a:srgbClr val="264966"/>
                </a:solidFill>
                <a:latin typeface="Rockwell"/>
              </a:rPr>
              <a:t>de l’homme</a:t>
            </a:r>
            <a:endParaRPr b="0" lang="sk-SK" sz="4400" spc="-1" strike="noStrike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3348326662"/>
              </p:ext>
            </p:extLst>
          </p:nvPr>
        </p:nvGraphicFramePr>
        <p:xfrm>
          <a:off x="2319840" y="915480"/>
          <a:ext cx="7058520" cy="5585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transition spd="slow">
    <p:push dir="u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1" lang="sk-SK" sz="3600" spc="-1" strike="noStrike">
                <a:solidFill>
                  <a:srgbClr val="264966"/>
                </a:solidFill>
                <a:latin typeface="Rockwell"/>
              </a:rPr>
              <a:t>Les d</a:t>
            </a:r>
            <a:r>
              <a:rPr b="1" lang="fr-FR" sz="3600" spc="-1" strike="noStrike">
                <a:solidFill>
                  <a:srgbClr val="264966"/>
                </a:solidFill>
                <a:latin typeface="Rockwell"/>
              </a:rPr>
              <a:t>roits des enfants</a:t>
            </a:r>
            <a:br>
              <a:rPr sz="3600"/>
            </a:br>
            <a:endParaRPr b="0" lang="sk-SK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758520" y="1780560"/>
            <a:ext cx="10741680" cy="3657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182880" indent="-182880">
              <a:lnSpc>
                <a:spcPct val="100000"/>
              </a:lnSpc>
              <a:buClr>
                <a:srgbClr val="558bb8"/>
              </a:buClr>
              <a:buSzPct val="85000"/>
              <a:buFont typeface="Wingdings" charset="2"/>
              <a:buChar char=""/>
            </a:pPr>
            <a:r>
              <a:rPr b="0" lang="fr-FR" sz="2600" spc="-1" strike="noStrike">
                <a:solidFill>
                  <a:srgbClr val="444444"/>
                </a:solidFill>
                <a:latin typeface="Rockwell"/>
              </a:rPr>
              <a:t>Qui est l'enfant ?</a:t>
            </a:r>
            <a:endParaRPr b="0" lang="sk-SK" sz="26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buNone/>
            </a:pPr>
            <a:endParaRPr b="0" lang="sk-SK" sz="2600" spc="-1" strike="noStrike">
              <a:solidFill>
                <a:srgbClr val="000000"/>
              </a:solidFill>
              <a:latin typeface="Trebuchet MS"/>
            </a:endParaRPr>
          </a:p>
          <a:p>
            <a:pPr marL="182880" indent="-182880">
              <a:lnSpc>
                <a:spcPct val="100000"/>
              </a:lnSpc>
              <a:buClr>
                <a:srgbClr val="558bb8"/>
              </a:buClr>
              <a:buSzPct val="85000"/>
              <a:buFont typeface="Wingdings" charset="2"/>
              <a:buChar char=""/>
            </a:pPr>
            <a:r>
              <a:rPr b="0" lang="fr-FR" sz="2600" spc="-1" strike="noStrike">
                <a:solidFill>
                  <a:srgbClr val="444444"/>
                </a:solidFill>
                <a:latin typeface="Rockwell"/>
              </a:rPr>
              <a:t>Une personne de moins de 18 ans.</a:t>
            </a:r>
            <a:endParaRPr b="0" lang="sk-SK" sz="26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buNone/>
            </a:pPr>
            <a:endParaRPr b="0" lang="sk-SK" sz="26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100000"/>
              </a:lnSpc>
              <a:buNone/>
            </a:pPr>
            <a:endParaRPr b="0" lang="sk-SK" sz="2600" spc="-1" strike="noStrike">
              <a:solidFill>
                <a:srgbClr val="000000"/>
              </a:solidFill>
              <a:latin typeface="Trebuchet MS"/>
            </a:endParaRPr>
          </a:p>
          <a:p>
            <a:pPr marL="182880" indent="-182880">
              <a:lnSpc>
                <a:spcPct val="100000"/>
              </a:lnSpc>
              <a:buClr>
                <a:srgbClr val="558bb8"/>
              </a:buClr>
              <a:buSzPct val="85000"/>
              <a:buFont typeface="Wingdings" charset="2"/>
              <a:buChar char=""/>
            </a:pPr>
            <a:r>
              <a:rPr b="0" lang="fr-FR" sz="2600" spc="-1" strike="noStrike">
                <a:solidFill>
                  <a:srgbClr val="444444"/>
                </a:solidFill>
                <a:latin typeface="Rockwell"/>
              </a:rPr>
              <a:t>Les droits des enfants peuvent être divisés en 4 groupes.</a:t>
            </a:r>
            <a:br>
              <a:rPr sz="2600"/>
            </a:br>
            <a:r>
              <a:rPr b="0" lang="fr-FR" sz="2600" spc="-1" strike="noStrike">
                <a:solidFill>
                  <a:srgbClr val="444444"/>
                </a:solidFill>
                <a:latin typeface="Rockwell"/>
              </a:rPr>
              <a:t>Ce sont la survi</a:t>
            </a:r>
            <a:r>
              <a:rPr b="0" lang="sk-SK" sz="2600" spc="-1" strike="noStrike">
                <a:solidFill>
                  <a:srgbClr val="444444"/>
                </a:solidFill>
                <a:latin typeface="Rockwell"/>
              </a:rPr>
              <a:t>vance,</a:t>
            </a:r>
            <a:r>
              <a:rPr b="0" lang="fr-FR" sz="2600" spc="-1" strike="noStrike">
                <a:solidFill>
                  <a:srgbClr val="444444"/>
                </a:solidFill>
                <a:latin typeface="Rockwell"/>
              </a:rPr>
              <a:t> le développement, la participation et la protection.</a:t>
            </a:r>
            <a:br>
              <a:rPr sz="2600"/>
            </a:br>
            <a:r>
              <a:rPr b="0" lang="en-US" sz="2600" spc="-1" strike="noStrike">
                <a:solidFill>
                  <a:srgbClr val="000000"/>
                </a:solidFill>
                <a:latin typeface="Rockwell"/>
              </a:rPr>
              <a:t> </a:t>
            </a:r>
            <a:endParaRPr b="0" lang="sk-SK" sz="26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</a:pPr>
            <a:endParaRPr b="0" lang="sk-SK" sz="26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07" name="Obrázok 96" descr="Obrázok, na ktorom je detské kresby, stolička, stôl, nábytok&#10;&#10;Automaticky generovaný popis"/>
          <p:cNvPicPr/>
          <p:nvPr/>
        </p:nvPicPr>
        <p:blipFill>
          <a:blip r:embed="rId1"/>
          <a:stretch/>
        </p:blipFill>
        <p:spPr>
          <a:xfrm>
            <a:off x="7086600" y="484560"/>
            <a:ext cx="4298400" cy="3206160"/>
          </a:xfrm>
          <a:prstGeom prst="rect">
            <a:avLst/>
          </a:prstGeom>
          <a:ln w="0">
            <a:noFill/>
          </a:ln>
        </p:spPr>
      </p:pic>
    </p:spTree>
  </p:cSld>
  <p:transition spd="slow">
    <p:push dir="u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buNone/>
            </a:pPr>
            <a:r>
              <a:rPr b="1" lang="fr-FR" sz="3600" spc="-1" strike="noStrike">
                <a:solidFill>
                  <a:srgbClr val="264966"/>
                </a:solidFill>
                <a:latin typeface="Rockwell"/>
              </a:rPr>
              <a:t>1. Survi</a:t>
            </a:r>
            <a:r>
              <a:rPr b="1" lang="sk-SK" sz="3600" spc="-1" strike="noStrike">
                <a:solidFill>
                  <a:srgbClr val="264966"/>
                </a:solidFill>
                <a:latin typeface="Rockwell"/>
              </a:rPr>
              <a:t>vance</a:t>
            </a:r>
            <a:endParaRPr b="0" lang="sk-SK" sz="36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buNone/>
            </a:pPr>
            <a:endParaRPr b="0" lang="sk-SK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959760" y="1405440"/>
            <a:ext cx="10058040" cy="405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Rockwell"/>
              </a:rPr>
              <a:t>Un enfant a droit à de l’eau propre, à une bonne alimentation et à des soins de santé de qualité. </a:t>
            </a: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Rockwell"/>
              </a:rPr>
              <a:t>Un enfant a droit à un logement, à de la nourriture et à des vêtements convenables.</a:t>
            </a: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Rockwell"/>
              </a:rPr>
              <a:t>La famille de l'enfant a droit à une aide financière de l'État pour élever l'enfant.</a:t>
            </a: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10" name="Obrázok 3" descr="Obrázok, na ktorom je ovocie, skupina jedla, jedlo, zelenina&#10;&#10;Automaticky generovaný popis"/>
          <p:cNvPicPr/>
          <p:nvPr/>
        </p:nvPicPr>
        <p:blipFill>
          <a:blip r:embed="rId1"/>
          <a:stretch/>
        </p:blipFill>
        <p:spPr>
          <a:xfrm>
            <a:off x="1328400" y="4250160"/>
            <a:ext cx="2864880" cy="2261160"/>
          </a:xfrm>
          <a:prstGeom prst="rect">
            <a:avLst/>
          </a:prstGeom>
          <a:ln w="0">
            <a:noFill/>
          </a:ln>
        </p:spPr>
      </p:pic>
      <p:pic>
        <p:nvPicPr>
          <p:cNvPr id="111" name="Obrázok 4" descr="Obrázok, na ktorom je okno, dom, budova, ilustrácia&#10;&#10;Automaticky generovaný popis"/>
          <p:cNvPicPr/>
          <p:nvPr/>
        </p:nvPicPr>
        <p:blipFill>
          <a:blip r:embed="rId2"/>
          <a:stretch/>
        </p:blipFill>
        <p:spPr>
          <a:xfrm>
            <a:off x="4275720" y="4205160"/>
            <a:ext cx="3282840" cy="2342160"/>
          </a:xfrm>
          <a:prstGeom prst="rect">
            <a:avLst/>
          </a:prstGeom>
          <a:ln w="0">
            <a:noFill/>
          </a:ln>
        </p:spPr>
      </p:pic>
      <p:pic>
        <p:nvPicPr>
          <p:cNvPr id="112" name="Obrázok 5" descr="Obrázok, na ktorom je vešiak na šaty, móda&#10;&#10;Automaticky generovaný popis"/>
          <p:cNvPicPr/>
          <p:nvPr/>
        </p:nvPicPr>
        <p:blipFill>
          <a:blip r:embed="rId3"/>
          <a:stretch/>
        </p:blipFill>
        <p:spPr>
          <a:xfrm>
            <a:off x="7516440" y="4169880"/>
            <a:ext cx="3706200" cy="2196000"/>
          </a:xfrm>
          <a:prstGeom prst="rect">
            <a:avLst/>
          </a:prstGeom>
          <a:ln w="0">
            <a:noFill/>
          </a:ln>
        </p:spPr>
      </p:pic>
    </p:spTree>
  </p:cSld>
  <p:transition spd="slow">
    <p:push dir="u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r>
              <a:rPr b="1" lang="fr-FR" sz="3600" spc="-1" strike="noStrike">
                <a:solidFill>
                  <a:srgbClr val="264966"/>
                </a:solidFill>
                <a:latin typeface="Rockwell"/>
              </a:rPr>
              <a:t>2. Développement</a:t>
            </a:r>
            <a:endParaRPr b="0" lang="sk-SK" sz="36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buNone/>
            </a:pPr>
            <a:endParaRPr b="0" lang="sk-SK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1069920" y="1650960"/>
            <a:ext cx="5457960" cy="4520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200" spc="-1" strike="noStrike">
                <a:solidFill>
                  <a:srgbClr val="000000"/>
                </a:solidFill>
                <a:latin typeface="Rockwell"/>
              </a:rPr>
              <a:t>L'enfant a droit à une éducation qui développe sa personnalité, le respect des autres et de l'environnement. </a:t>
            </a:r>
            <a:endParaRPr b="0" lang="sk-SK" sz="22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2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200" spc="-1" strike="noStrike">
                <a:solidFill>
                  <a:srgbClr val="000000"/>
                </a:solidFill>
                <a:latin typeface="Rockwell"/>
              </a:rPr>
              <a:t>L'enfant a le droit au repos.</a:t>
            </a:r>
            <a:endParaRPr b="0" lang="sk-SK" sz="22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2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200" spc="-1" strike="noStrike">
                <a:solidFill>
                  <a:srgbClr val="000000"/>
                </a:solidFill>
                <a:latin typeface="Rockwell"/>
              </a:rPr>
              <a:t>Un enfant a le droit d'avoir ses en fait idées et croyances et de choisir sa religion sous la direction de ses parents.</a:t>
            </a:r>
            <a:endParaRPr b="0" lang="sk-SK" sz="22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2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15" name="Obrázok 3" descr="Obrázok, na ktorom je kresba, bicykel, detské ihrisko, ilustrácia&#10;&#10;Automaticky generovaný popis"/>
          <p:cNvPicPr/>
          <p:nvPr/>
        </p:nvPicPr>
        <p:blipFill>
          <a:blip r:embed="rId1"/>
          <a:stretch/>
        </p:blipFill>
        <p:spPr>
          <a:xfrm>
            <a:off x="6522120" y="1333800"/>
            <a:ext cx="5563080" cy="4114440"/>
          </a:xfrm>
          <a:prstGeom prst="rect">
            <a:avLst/>
          </a:prstGeom>
          <a:ln w="0">
            <a:noFill/>
          </a:ln>
        </p:spPr>
      </p:pic>
    </p:spTree>
  </p:cSld>
  <p:transition spd="slow">
    <p:push dir="u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buNone/>
            </a:pPr>
            <a:r>
              <a:rPr b="1" lang="fr-FR" sz="3600" spc="-1" strike="noStrike">
                <a:solidFill>
                  <a:srgbClr val="264966"/>
                </a:solidFill>
                <a:latin typeface="Rockwell"/>
              </a:rPr>
              <a:t>3. Participation</a:t>
            </a:r>
            <a:endParaRPr b="0" lang="sk-SK" sz="36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buNone/>
            </a:pPr>
            <a:endParaRPr b="0" lang="sk-SK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1027080" y="1589040"/>
            <a:ext cx="6250320" cy="467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Rockwell"/>
              </a:rPr>
              <a:t>L'enfant a le droit de rencontrer des amis.</a:t>
            </a: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Rockwell"/>
              </a:rPr>
              <a:t>L'enfant a le droit d'exprimer son opinion et d'être écouter.</a:t>
            </a: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Rockwell"/>
              </a:rPr>
              <a:t>Un enfant a le droit de voir ses parents même s'ils vivent dans un autre pays.</a:t>
            </a: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18" name="Obrázok 3" descr="Obrázok, na ktorom je dievča, ilustrácia, úsmev, animák&#10;&#10;Automaticky generovaný popis"/>
          <p:cNvPicPr/>
          <p:nvPr/>
        </p:nvPicPr>
        <p:blipFill>
          <a:blip r:embed="rId1"/>
          <a:srcRect l="9734" t="262" r="6565" b="7677"/>
          <a:stretch/>
        </p:blipFill>
        <p:spPr>
          <a:xfrm>
            <a:off x="7086600" y="1143000"/>
            <a:ext cx="4403880" cy="3742200"/>
          </a:xfrm>
          <a:prstGeom prst="rect">
            <a:avLst/>
          </a:prstGeom>
          <a:ln w="0">
            <a:noFill/>
          </a:ln>
        </p:spPr>
      </p:pic>
    </p:spTree>
  </p:cSld>
  <p:transition spd="slow">
    <p:push dir="u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buNone/>
            </a:pPr>
            <a:r>
              <a:rPr b="1" lang="fr-FR" sz="3600" spc="-1" strike="noStrike">
                <a:solidFill>
                  <a:srgbClr val="264966"/>
                </a:solidFill>
                <a:latin typeface="Rockwell"/>
              </a:rPr>
              <a:t>4. Protections</a:t>
            </a:r>
            <a:endParaRPr b="0" lang="sk-SK" sz="36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buNone/>
            </a:pPr>
            <a:endParaRPr b="0" lang="sk-SK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956880" y="1754640"/>
            <a:ext cx="10171080" cy="44172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4000"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Rockwell"/>
              </a:rPr>
              <a:t>L'enfant a le droit d'être bien traité.</a:t>
            </a: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Rockwell"/>
              </a:rPr>
              <a:t>Un enfant a le droit de ne pas accomplir de travail dangereux.</a:t>
            </a: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Rockwell"/>
              </a:rPr>
              <a:t>L'enfant a le droit d'être protégé contre la drogue et le enlèvement.</a:t>
            </a: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Rockwell"/>
              </a:rPr>
              <a:t>L'enfant a le droit de ne pas être emmené illégalement hors du pays.</a:t>
            </a: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Rockwell"/>
              </a:rPr>
              <a:t>Un enfant a droit à une protection et à une assistance spéciales s'il ne peut pas vivre avec sa famille.</a:t>
            </a: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4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21" name="Obrázok 3" descr="Obrázok, na ktorom je chlapec, animák, kreslený obrázok&#10;&#10;Automaticky generovaný popis"/>
          <p:cNvPicPr/>
          <p:nvPr/>
        </p:nvPicPr>
        <p:blipFill>
          <a:blip r:embed="rId1"/>
          <a:stretch/>
        </p:blipFill>
        <p:spPr>
          <a:xfrm>
            <a:off x="9048240" y="435240"/>
            <a:ext cx="2674800" cy="2760840"/>
          </a:xfrm>
          <a:prstGeom prst="rect">
            <a:avLst/>
          </a:prstGeom>
          <a:ln w="0">
            <a:noFill/>
          </a:ln>
        </p:spPr>
      </p:pic>
    </p:spTree>
  </p:cSld>
  <p:transition spd="slow">
    <p:push dir="u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1" lang="fr" sz="3600" spc="-1" strike="noStrike">
                <a:solidFill>
                  <a:srgbClr val="264966"/>
                </a:solidFill>
                <a:latin typeface="Rockwell"/>
              </a:rPr>
              <a:t>Violation des droits des enfants</a:t>
            </a:r>
            <a:endParaRPr b="0" lang="sk-SK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914760" y="1664640"/>
            <a:ext cx="10058040" cy="405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Rockwell"/>
              </a:rPr>
              <a:t>Malheureusement, ces droits ne sont pas respectés dans les pays en développement comme Amérique du Sud ou Asie du Sud-Est.</a:t>
            </a: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Rockwell"/>
              </a:rPr>
              <a:t>Les droits des enfants sont les plus violés en Afghanistan, au Soudan du Sud, au Yémen, en Syrie et en Somalie.</a:t>
            </a: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Rockwell"/>
              </a:rPr>
              <a:t>Au contraire, dans les pays du nord de l’Europe comme La Suède et la Finlande sont les pays les plus protégés pour les enfants.</a:t>
            </a: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Rockwell"/>
              </a:rPr>
              <a:t>Des organisations telles que l'UNICEF ont été fondées pour aider les enfants qui manquent de besoins fondamentaux tels que l'eau, la nourriture, les soins de santé ou l'éducation.</a:t>
            </a: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sk-SK" sz="2000" spc="-1" strike="noStrike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24" name="Obrázok 3" descr="Obrázok, na ktorom je grafika, písmo, text, grafický dizajn&#10;&#10;Automaticky generovaný popis"/>
          <p:cNvPicPr/>
          <p:nvPr/>
        </p:nvPicPr>
        <p:blipFill>
          <a:blip r:embed="rId1"/>
          <a:stretch/>
        </p:blipFill>
        <p:spPr>
          <a:xfrm>
            <a:off x="4024080" y="5365800"/>
            <a:ext cx="4891320" cy="1196280"/>
          </a:xfrm>
          <a:prstGeom prst="rect">
            <a:avLst/>
          </a:prstGeom>
          <a:ln w="0">
            <a:noFill/>
          </a:ln>
        </p:spPr>
      </p:pic>
    </p:spTree>
  </p:cSld>
  <p:transition spd="slow">
    <p:push dir="u"/>
  </p:transition>
</p:sld>
</file>

<file path=ppt/theme/theme1.xml><?xml version="1.0" encoding="utf-8"?>
<a:theme xmlns:a="http://schemas.openxmlformats.org/drawingml/2006/main" name="Wood Type">
  <a:themeElements>
    <a:clrScheme name="Wood Type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Wood Type">
  <a:themeElements>
    <a:clrScheme name="Wood Type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</TotalTime>
  <Application>LibreOffice/7.4.0.3$Windows_X86_64 LibreOffice_project/f85e47c08ddd19c015c0114a68350214f7066f5a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2024-02-18T17:33:53Z</dcterms:created>
  <dc:creator/>
  <dc:description/>
  <dc:language>en-US</dc:language>
  <cp:lastModifiedBy/>
  <dcterms:modified xsi:type="dcterms:W3CDTF">2024-02-18T22:19:59Z</dcterms:modified>
  <cp:revision>263</cp:revision>
  <dc:subject/>
  <dc:title>Prezentácia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Širokouhlá</vt:lpwstr>
  </property>
  <property fmtid="{D5CDD505-2E9C-101B-9397-08002B2CF9AE}" pid="4" name="Slides">
    <vt:i4>8</vt:i4>
  </property>
</Properties>
</file>