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DF11AD4D-0968-43B5-A6F3-A62F53BDB48D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  <p14:section name="Le quiz" id="{88BB7195-47EF-4B5A-AA84-BA7CED66DF15}">
          <p14:sldIdLst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2B8C804-00C2-453A-8041-CC3D79B651EB}" type="datetimeFigureOut">
              <a:rPr lang="sk-SK" smtClean="0"/>
              <a:t>16. 2. 2024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CBAF-A17A-49EB-B278-74E4D20986A8}" type="slidenum">
              <a:rPr lang="sk-SK" smtClean="0"/>
              <a:t>‹#›</a:t>
            </a:fld>
            <a:endParaRPr lang="sk-SK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129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C804-00C2-453A-8041-CC3D79B651EB}" type="datetimeFigureOut">
              <a:rPr lang="sk-SK" smtClean="0"/>
              <a:t>16. 2. 2024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CBAF-A17A-49EB-B278-74E4D20986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769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C804-00C2-453A-8041-CC3D79B651EB}" type="datetimeFigureOut">
              <a:rPr lang="sk-SK" smtClean="0"/>
              <a:t>16. 2. 2024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CBAF-A17A-49EB-B278-74E4D20986A8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75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C804-00C2-453A-8041-CC3D79B651EB}" type="datetimeFigureOut">
              <a:rPr lang="sk-SK" smtClean="0"/>
              <a:t>16. 2. 2024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CBAF-A17A-49EB-B278-74E4D20986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578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C804-00C2-453A-8041-CC3D79B651EB}" type="datetimeFigureOut">
              <a:rPr lang="sk-SK" smtClean="0"/>
              <a:t>16. 2. 2024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CBAF-A17A-49EB-B278-74E4D20986A8}" type="slidenum">
              <a:rPr lang="sk-SK" smtClean="0"/>
              <a:t>‹#›</a:t>
            </a:fld>
            <a:endParaRPr lang="sk-SK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988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C804-00C2-453A-8041-CC3D79B651EB}" type="datetimeFigureOut">
              <a:rPr lang="sk-SK" smtClean="0"/>
              <a:t>16. 2. 2024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CBAF-A17A-49EB-B278-74E4D20986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443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C804-00C2-453A-8041-CC3D79B651EB}" type="datetimeFigureOut">
              <a:rPr lang="sk-SK" smtClean="0"/>
              <a:t>16. 2. 2024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CBAF-A17A-49EB-B278-74E4D20986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311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C804-00C2-453A-8041-CC3D79B651EB}" type="datetimeFigureOut">
              <a:rPr lang="sk-SK" smtClean="0"/>
              <a:t>16. 2. 2024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CBAF-A17A-49EB-B278-74E4D20986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807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C804-00C2-453A-8041-CC3D79B651EB}" type="datetimeFigureOut">
              <a:rPr lang="sk-SK" smtClean="0"/>
              <a:t>16. 2. 2024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CBAF-A17A-49EB-B278-74E4D20986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496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C804-00C2-453A-8041-CC3D79B651EB}" type="datetimeFigureOut">
              <a:rPr lang="sk-SK" smtClean="0"/>
              <a:t>16. 2. 2024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CBAF-A17A-49EB-B278-74E4D20986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342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C804-00C2-453A-8041-CC3D79B651EB}" type="datetimeFigureOut">
              <a:rPr lang="sk-SK" smtClean="0"/>
              <a:t>16. 2. 2024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CBAF-A17A-49EB-B278-74E4D20986A8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64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2B8C804-00C2-453A-8041-CC3D79B651EB}" type="datetimeFigureOut">
              <a:rPr lang="sk-SK" smtClean="0"/>
              <a:t>16. 2. 2024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601CBAF-A17A-49EB-B278-74E4D20986A8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16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BCC82A-97EB-5127-5A82-316003CBDA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sz="72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Les </a:t>
            </a:r>
            <a:r>
              <a:rPr lang="sk-SK" sz="7200" dirty="0" err="1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droits</a:t>
            </a:r>
            <a:r>
              <a:rPr lang="sk-SK" sz="72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des </a:t>
            </a:r>
            <a:r>
              <a:rPr lang="sk-SK" sz="7200" dirty="0" err="1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femmes</a:t>
            </a:r>
            <a:endParaRPr lang="sk-SK" sz="72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4CA04C-1A02-EB45-D0E2-DE302F5638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Sofia </a:t>
            </a:r>
            <a:r>
              <a:rPr lang="sk-SK" dirty="0" err="1"/>
              <a:t>Rusňáková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2015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44D55-DA6A-B381-0C48-7E5B09ED1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Question</a:t>
            </a:r>
            <a:r>
              <a:rPr lang="sk-SK" dirty="0"/>
              <a:t> 2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6B03E2C-7C40-77BF-C05D-8C7DC793C8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9902" y="2286839"/>
            <a:ext cx="9957063" cy="3468009"/>
          </a:xfrm>
        </p:spPr>
        <p:txBody>
          <a:bodyPr/>
          <a:lstStyle/>
          <a:p>
            <a:r>
              <a:rPr lang="fr-FR" sz="36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Comment le systeme juridique dans pays islamiques s´appelle ?</a:t>
            </a:r>
            <a:endParaRPr lang="sk-SK" sz="3600" kern="100" dirty="0">
              <a:solidFill>
                <a:srgbClr val="20212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3600" kern="100" dirty="0">
              <a:solidFill>
                <a:srgbClr val="202124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sk-SK" sz="3600" kern="1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Seria</a:t>
            </a:r>
            <a:r>
              <a:rPr lang="sk-SK" sz="36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B) </a:t>
            </a:r>
            <a:r>
              <a:rPr lang="sk-SK" sz="3600" kern="1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Cheria</a:t>
            </a:r>
            <a:r>
              <a:rPr lang="sk-SK" sz="36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C) </a:t>
            </a:r>
            <a:r>
              <a:rPr lang="sk-SK" sz="3600" kern="10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Charia</a:t>
            </a:r>
            <a:endParaRPr lang="sk-SK" sz="36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82E39BA-E6B8-8A77-C99A-EE9368E89F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8194" name="Picture 2" descr="Sharia law: What it is, what it isn't, and why you should know - Theos  Think Tank - Understanding faith. Enriching society.">
            <a:extLst>
              <a:ext uri="{FF2B5EF4-FFF2-40B4-BE49-F238E27FC236}">
                <a16:creationId xmlns:a16="http://schemas.microsoft.com/office/drawing/2014/main" id="{8986C9D9-09F1-8385-31CB-606B5037E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475" y="114765"/>
            <a:ext cx="2965159" cy="1976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215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3AAFC7-C000-5813-31E9-771001CD9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3C07FEB-C1AE-6BC1-4245-3692B1A55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585216"/>
            <a:ext cx="9720072" cy="5724144"/>
          </a:xfrm>
        </p:spPr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1078992" lvl="7" indent="0">
              <a:buNone/>
            </a:pPr>
            <a:r>
              <a:rPr lang="sk-SK" sz="5400" dirty="0">
                <a:solidFill>
                  <a:srgbClr val="00B050"/>
                </a:solidFill>
              </a:rPr>
              <a:t>C) </a:t>
            </a:r>
            <a:r>
              <a:rPr lang="sk-SK" sz="5400" dirty="0" err="1">
                <a:solidFill>
                  <a:srgbClr val="00B050"/>
                </a:solidFill>
              </a:rPr>
              <a:t>Charia</a:t>
            </a:r>
            <a:endParaRPr lang="sk-SK" sz="5400" dirty="0">
              <a:solidFill>
                <a:srgbClr val="00B050"/>
              </a:solidFill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1094B10-E029-29B8-8921-442FA73686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42" name="Picture 2" descr="Sharia - lagen | Islam | Religion | SO-rummet">
            <a:extLst>
              <a:ext uri="{FF2B5EF4-FFF2-40B4-BE49-F238E27FC236}">
                <a16:creationId xmlns:a16="http://schemas.microsoft.com/office/drawing/2014/main" id="{C1EBB12C-8669-566C-7BE0-F7D8574B1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419" y="1559173"/>
            <a:ext cx="3571875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49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1BA620-6CD4-B95B-1A8F-1391CCFB4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Question</a:t>
            </a:r>
            <a:r>
              <a:rPr lang="sk-SK" dirty="0"/>
              <a:t> 3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93A5C7F-7C40-0110-871D-31A61D432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9720071" cy="4181912"/>
          </a:xfrm>
        </p:spPr>
        <p:txBody>
          <a:bodyPr/>
          <a:lstStyle/>
          <a:p>
            <a:r>
              <a:rPr lang="fr-FR" sz="36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 – ce que les femmes avaient le droit á l´éducation dans la passé ?</a:t>
            </a:r>
            <a:endParaRPr lang="sk-SK" sz="36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/>
          </a:p>
          <a:p>
            <a:r>
              <a:rPr lang="sk-SK" sz="3600" dirty="0"/>
              <a:t>A) </a:t>
            </a:r>
            <a:r>
              <a:rPr lang="sk-SK" sz="3600" dirty="0" err="1"/>
              <a:t>Oui</a:t>
            </a:r>
            <a:r>
              <a:rPr lang="sk-SK" sz="3600" dirty="0"/>
              <a:t>                     B) </a:t>
            </a:r>
            <a:r>
              <a:rPr lang="sk-SK" sz="3600" dirty="0" err="1"/>
              <a:t>Non</a:t>
            </a:r>
            <a:endParaRPr lang="sk-SK" sz="3600" dirty="0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FAD86B3-FDA7-CF56-7C75-ECEE34E7CC0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1268" name="Picture 4" descr="Local survey finds a growing number of schools at breaking point due to  unpaid school fees | Life">
            <a:extLst>
              <a:ext uri="{FF2B5EF4-FFF2-40B4-BE49-F238E27FC236}">
                <a16:creationId xmlns:a16="http://schemas.microsoft.com/office/drawing/2014/main" id="{B4268E54-A97B-C7A6-F808-9D61333AB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531" y="3248594"/>
            <a:ext cx="5170502" cy="342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313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3A79D4-8AD6-144B-0018-2A52A0432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A79CE7E-DE7F-FDD2-B5F5-6083803116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585216"/>
            <a:ext cx="9720072" cy="5724144"/>
          </a:xfrm>
        </p:spPr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1225296" lvl="8" indent="0">
              <a:buNone/>
            </a:pPr>
            <a:r>
              <a:rPr lang="sk-SK" sz="5400" dirty="0">
                <a:solidFill>
                  <a:srgbClr val="00B050"/>
                </a:solidFill>
              </a:rPr>
              <a:t>B) </a:t>
            </a:r>
            <a:r>
              <a:rPr lang="sk-SK" sz="5400" dirty="0" err="1">
                <a:solidFill>
                  <a:srgbClr val="00B050"/>
                </a:solidFill>
              </a:rPr>
              <a:t>Non</a:t>
            </a:r>
            <a:endParaRPr lang="sk-SK" sz="5400" dirty="0">
              <a:solidFill>
                <a:srgbClr val="00B050"/>
              </a:solidFill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F2B8673-9571-43BD-4CA7-6A7B5FDC18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2290" name="Picture 2" descr="nebud víťaz čerstvý kniha a pero textár milovník výchova">
            <a:extLst>
              <a:ext uri="{FF2B5EF4-FFF2-40B4-BE49-F238E27FC236}">
                <a16:creationId xmlns:a16="http://schemas.microsoft.com/office/drawing/2014/main" id="{D6D295D5-5695-86AA-1166-9DC0A82D3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172" y="2466364"/>
            <a:ext cx="5041027" cy="29844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1789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7" name="Straight Connector 1030">
            <a:extLst>
              <a:ext uri="{FF2B5EF4-FFF2-40B4-BE49-F238E27FC236}">
                <a16:creationId xmlns:a16="http://schemas.microsoft.com/office/drawing/2014/main" id="{358D3741-4ACF-4DA5-ABD5-0C432115C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8" name="Rectangle 1032">
            <a:extLst>
              <a:ext uri="{FF2B5EF4-FFF2-40B4-BE49-F238E27FC236}">
                <a16:creationId xmlns:a16="http://schemas.microsoft.com/office/drawing/2014/main" id="{A5ABED16-D1EE-40E2-9777-113635C661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A609355-EB72-758D-2526-A3FFBA6C0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pc="100">
              <a:solidFill>
                <a:srgbClr val="FFFFFF"/>
              </a:solidFill>
            </a:endParaRPr>
          </a:p>
        </p:txBody>
      </p:sp>
      <p:cxnSp>
        <p:nvCxnSpPr>
          <p:cNvPr id="1039" name="Straight Connector 1034">
            <a:extLst>
              <a:ext uri="{FF2B5EF4-FFF2-40B4-BE49-F238E27FC236}">
                <a16:creationId xmlns:a16="http://schemas.microsoft.com/office/drawing/2014/main" id="{E87F9170-35BA-4F92-B3B1-9E50BBCE2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5BCB032-FE4E-217E-3BC2-37FC11F8A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34774" y="585216"/>
            <a:ext cx="4392235" cy="5815584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FFFF"/>
                </a:solidFill>
              </a:rPr>
              <a:t>Nous </a:t>
            </a:r>
            <a:r>
              <a:rPr lang="en-US" sz="2400" dirty="0" err="1">
                <a:solidFill>
                  <a:srgbClr val="FFFFFF"/>
                </a:solidFill>
              </a:rPr>
              <a:t>avons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tous</a:t>
            </a:r>
            <a:r>
              <a:rPr lang="en-US" sz="2400" dirty="0">
                <a:solidFill>
                  <a:srgbClr val="FFFFFF"/>
                </a:solidFill>
              </a:rPr>
              <a:t> droit aux droits de </a:t>
            </a:r>
            <a:r>
              <a:rPr lang="en-US" sz="2400" dirty="0" err="1">
                <a:solidFill>
                  <a:srgbClr val="FFFFFF"/>
                </a:solidFill>
              </a:rPr>
              <a:t>l´homme</a:t>
            </a:r>
            <a:r>
              <a:rPr lang="en-US" sz="2400" dirty="0">
                <a:solidFill>
                  <a:srgbClr val="FFFFFF"/>
                </a:solidFill>
              </a:rPr>
              <a:t>. Il </a:t>
            </a:r>
            <a:r>
              <a:rPr lang="en-US" sz="2400" dirty="0" err="1">
                <a:solidFill>
                  <a:srgbClr val="FFFFFF"/>
                </a:solidFill>
              </a:rPr>
              <a:t>s´agit</a:t>
            </a:r>
            <a:r>
              <a:rPr lang="en-US" sz="2400" dirty="0">
                <a:solidFill>
                  <a:srgbClr val="FFFFFF"/>
                </a:solidFill>
              </a:rPr>
              <a:t> par example: le droit de vote, le droit pour la vie </a:t>
            </a:r>
            <a:r>
              <a:rPr lang="en-US" sz="2400" dirty="0" err="1">
                <a:solidFill>
                  <a:srgbClr val="FFFFFF"/>
                </a:solidFill>
              </a:rPr>
              <a:t>dénuée</a:t>
            </a:r>
            <a:r>
              <a:rPr lang="en-US" sz="2400" dirty="0">
                <a:solidFill>
                  <a:srgbClr val="FFFFFF"/>
                </a:solidFill>
              </a:rPr>
              <a:t> la violence et le droit à </a:t>
            </a:r>
            <a:r>
              <a:rPr lang="en-US" sz="2400" dirty="0" err="1">
                <a:solidFill>
                  <a:srgbClr val="FFFFFF"/>
                </a:solidFill>
              </a:rPr>
              <a:t>l´éducation</a:t>
            </a:r>
            <a:r>
              <a:rPr lang="en-US" sz="2400" dirty="0">
                <a:solidFill>
                  <a:srgbClr val="FFFFFF"/>
                </a:solidFill>
              </a:rPr>
              <a:t>. Mais dans la passé, </a:t>
            </a:r>
            <a:r>
              <a:rPr lang="en-US" sz="2400" dirty="0" err="1">
                <a:solidFill>
                  <a:srgbClr val="FFFFFF"/>
                </a:solidFill>
              </a:rPr>
              <a:t>ils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n´accordaient</a:t>
            </a:r>
            <a:r>
              <a:rPr lang="en-US" sz="2400" dirty="0">
                <a:solidFill>
                  <a:srgbClr val="FFFFFF"/>
                </a:solidFill>
              </a:rPr>
              <a:t> pas les </a:t>
            </a:r>
            <a:r>
              <a:rPr lang="en-US" sz="2400" dirty="0" err="1">
                <a:solidFill>
                  <a:srgbClr val="FFFFFF"/>
                </a:solidFill>
              </a:rPr>
              <a:t>mêmes</a:t>
            </a:r>
            <a:r>
              <a:rPr lang="en-US" sz="2400" dirty="0">
                <a:solidFill>
                  <a:srgbClr val="FFFFFF"/>
                </a:solidFill>
              </a:rPr>
              <a:t> droits pour </a:t>
            </a:r>
            <a:r>
              <a:rPr lang="en-US" sz="2400" dirty="0" err="1">
                <a:solidFill>
                  <a:srgbClr val="FFFFFF"/>
                </a:solidFill>
              </a:rPr>
              <a:t>toutes</a:t>
            </a:r>
            <a:r>
              <a:rPr lang="en-US" sz="2400" dirty="0">
                <a:solidFill>
                  <a:srgbClr val="FFFFFF"/>
                </a:solidFill>
              </a:rPr>
              <a:t>. Les femmes </a:t>
            </a:r>
            <a:r>
              <a:rPr lang="en-US" sz="2400" dirty="0" err="1">
                <a:solidFill>
                  <a:srgbClr val="FFFFFF"/>
                </a:solidFill>
              </a:rPr>
              <a:t>étaient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souvent</a:t>
            </a:r>
            <a:r>
              <a:rPr lang="en-US" sz="2400" dirty="0">
                <a:solidFill>
                  <a:srgbClr val="FFFFFF"/>
                </a:solidFill>
              </a:rPr>
              <a:t> les </a:t>
            </a:r>
            <a:r>
              <a:rPr lang="en-US" sz="2400" dirty="0" err="1">
                <a:solidFill>
                  <a:srgbClr val="FFFFFF"/>
                </a:solidFill>
              </a:rPr>
              <a:t>victimes</a:t>
            </a:r>
            <a:r>
              <a:rPr lang="en-US" sz="2400" dirty="0">
                <a:solidFill>
                  <a:srgbClr val="FFFFFF"/>
                </a:solidFill>
              </a:rPr>
              <a:t> de la discrimination et </a:t>
            </a:r>
            <a:r>
              <a:rPr lang="en-US" sz="2400" dirty="0" err="1">
                <a:solidFill>
                  <a:srgbClr val="FFFFFF"/>
                </a:solidFill>
              </a:rPr>
              <a:t>elles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n´avaient</a:t>
            </a:r>
            <a:r>
              <a:rPr lang="en-US" sz="2400" dirty="0">
                <a:solidFill>
                  <a:srgbClr val="FFFFFF"/>
                </a:solidFill>
              </a:rPr>
              <a:t> pas </a:t>
            </a:r>
            <a:r>
              <a:rPr lang="en-US" sz="2400" dirty="0" err="1">
                <a:solidFill>
                  <a:srgbClr val="FFFFFF"/>
                </a:solidFill>
              </a:rPr>
              <a:t>prescque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aucun</a:t>
            </a:r>
            <a:r>
              <a:rPr lang="en-US" sz="2400" dirty="0">
                <a:solidFill>
                  <a:srgbClr val="FFFFFF"/>
                </a:solidFill>
              </a:rPr>
              <a:t> droit. </a:t>
            </a:r>
            <a:r>
              <a:rPr lang="en-US" sz="2400" dirty="0" err="1">
                <a:solidFill>
                  <a:srgbClr val="FFFFFF"/>
                </a:solidFill>
              </a:rPr>
              <a:t>Elles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gagnaient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l´égalisation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en</a:t>
            </a:r>
            <a:r>
              <a:rPr lang="en-US" sz="2400" dirty="0">
                <a:solidFill>
                  <a:srgbClr val="FFFFFF"/>
                </a:solidFill>
              </a:rPr>
              <a:t> 1919, </a:t>
            </a:r>
            <a:r>
              <a:rPr lang="en-US" sz="2400" dirty="0" err="1">
                <a:solidFill>
                  <a:srgbClr val="FFFFFF"/>
                </a:solidFill>
              </a:rPr>
              <a:t>mais</a:t>
            </a:r>
            <a:r>
              <a:rPr lang="en-US" sz="2400" dirty="0">
                <a:solidFill>
                  <a:srgbClr val="FFFFFF"/>
                </a:solidFill>
              </a:rPr>
              <a:t> nous </a:t>
            </a:r>
            <a:r>
              <a:rPr lang="en-US" sz="2400" dirty="0" err="1">
                <a:solidFill>
                  <a:srgbClr val="FFFFFF"/>
                </a:solidFill>
              </a:rPr>
              <a:t>pouvons</a:t>
            </a:r>
            <a:r>
              <a:rPr lang="en-US" sz="2400" dirty="0">
                <a:solidFill>
                  <a:srgbClr val="FFFFFF"/>
                </a:solidFill>
              </a:rPr>
              <a:t> encore </a:t>
            </a:r>
            <a:r>
              <a:rPr lang="en-US" sz="2400" dirty="0" err="1">
                <a:solidFill>
                  <a:srgbClr val="FFFFFF"/>
                </a:solidFill>
              </a:rPr>
              <a:t>êtreconfrontés</a:t>
            </a:r>
            <a:r>
              <a:rPr lang="en-US" sz="2400" dirty="0">
                <a:solidFill>
                  <a:srgbClr val="FFFFFF"/>
                </a:solidFill>
              </a:rPr>
              <a:t> à la discrimination </a:t>
            </a:r>
            <a:r>
              <a:rPr lang="en-US" sz="2400" dirty="0" err="1">
                <a:solidFill>
                  <a:srgbClr val="FFFFFF"/>
                </a:solidFill>
              </a:rPr>
              <a:t>aujourd´hui</a:t>
            </a:r>
            <a:r>
              <a:rPr lang="en-US" sz="2400" dirty="0">
                <a:solidFill>
                  <a:srgbClr val="FFFFFF"/>
                </a:solidFill>
              </a:rPr>
              <a:t>. Dans les pays </a:t>
            </a:r>
            <a:r>
              <a:rPr lang="en-US" sz="2400" dirty="0" err="1">
                <a:solidFill>
                  <a:srgbClr val="FFFFFF"/>
                </a:solidFill>
              </a:rPr>
              <a:t>différentes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sont</a:t>
            </a:r>
            <a:r>
              <a:rPr lang="en-US" sz="2400" dirty="0">
                <a:solidFill>
                  <a:srgbClr val="FFFFFF"/>
                </a:solidFill>
              </a:rPr>
              <a:t> les droits </a:t>
            </a:r>
            <a:r>
              <a:rPr lang="en-US" sz="2400" dirty="0" err="1">
                <a:solidFill>
                  <a:srgbClr val="FFFFFF"/>
                </a:solidFill>
              </a:rPr>
              <a:t>différent</a:t>
            </a:r>
            <a:r>
              <a:rPr lang="en-US" sz="2400" dirty="0">
                <a:solidFill>
                  <a:srgbClr val="FFFFFF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26" name="Picture 2" descr="Briti omilostia sufražetky, ktoré bojovali za volebné právo žien - Svet SME">
            <a:extLst>
              <a:ext uri="{FF2B5EF4-FFF2-40B4-BE49-F238E27FC236}">
                <a16:creationId xmlns:a16="http://schemas.microsoft.com/office/drawing/2014/main" id="{CA3B3C8A-766C-C2E3-73C3-FC0852AF67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21" r="11066" b="1"/>
          <a:stretch/>
        </p:blipFill>
        <p:spPr bwMode="auto">
          <a:xfrm>
            <a:off x="6096000" y="640080"/>
            <a:ext cx="5455921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469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5" name="Straight Connector 2054">
            <a:extLst>
              <a:ext uri="{FF2B5EF4-FFF2-40B4-BE49-F238E27FC236}">
                <a16:creationId xmlns:a16="http://schemas.microsoft.com/office/drawing/2014/main" id="{358D3741-4ACF-4DA5-ABD5-0C432115C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D7C9ABFB-47C0-4209-8582-CCE27BC65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599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829A3F-208B-428E-19C7-FC4DC1F7D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59317"/>
            <a:ext cx="4389120" cy="174955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9600" dirty="0"/>
              <a:t>France</a:t>
            </a:r>
          </a:p>
        </p:txBody>
      </p:sp>
      <p:cxnSp>
        <p:nvCxnSpPr>
          <p:cNvPr id="2059" name="Straight Connector 2058">
            <a:extLst>
              <a:ext uri="{FF2B5EF4-FFF2-40B4-BE49-F238E27FC236}">
                <a16:creationId xmlns:a16="http://schemas.microsoft.com/office/drawing/2014/main" id="{D3537B80-6184-48FB-ACA1-304647BA2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F484E84-CAAA-411D-09F6-56A090865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129" y="2286000"/>
            <a:ext cx="4389120" cy="3931920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effectLst/>
              </a:rPr>
              <a:t>Dans la France du </a:t>
            </a:r>
            <a:r>
              <a:rPr lang="en-US" sz="2800" dirty="0" err="1">
                <a:effectLst/>
              </a:rPr>
              <a:t>XIIIe</a:t>
            </a:r>
            <a:r>
              <a:rPr lang="en-US" sz="2800" dirty="0">
                <a:effectLst/>
              </a:rPr>
              <a:t> siècle, pendant la Grande </a:t>
            </a:r>
            <a:r>
              <a:rPr lang="en-US" sz="2800" dirty="0" err="1">
                <a:effectLst/>
              </a:rPr>
              <a:t>Révolution</a:t>
            </a:r>
            <a:r>
              <a:rPr lang="en-US" sz="2800" dirty="0">
                <a:effectLst/>
              </a:rPr>
              <a:t> française, les droits </a:t>
            </a:r>
            <a:r>
              <a:rPr lang="en-US" sz="2800" dirty="0" err="1">
                <a:effectLst/>
              </a:rPr>
              <a:t>civiques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étaient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promulgués</a:t>
            </a:r>
            <a:r>
              <a:rPr lang="en-US" sz="2800" dirty="0">
                <a:effectLst/>
              </a:rPr>
              <a:t>, </a:t>
            </a:r>
            <a:r>
              <a:rPr lang="en-US" sz="2800" dirty="0" err="1">
                <a:effectLst/>
              </a:rPr>
              <a:t>mais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uniquement</a:t>
            </a:r>
            <a:r>
              <a:rPr lang="en-US" sz="2800" dirty="0">
                <a:effectLst/>
              </a:rPr>
              <a:t> pour les hommes. </a:t>
            </a:r>
            <a:r>
              <a:rPr lang="en-US" sz="2800" dirty="0" err="1">
                <a:effectLst/>
              </a:rPr>
              <a:t>Lorsque</a:t>
            </a:r>
            <a:r>
              <a:rPr lang="en-US" sz="2800" dirty="0">
                <a:effectLst/>
              </a:rPr>
              <a:t> Marie </a:t>
            </a:r>
            <a:r>
              <a:rPr lang="en-US" sz="2800" dirty="0" err="1">
                <a:effectLst/>
              </a:rPr>
              <a:t>Olympe</a:t>
            </a:r>
            <a:r>
              <a:rPr lang="en-US" sz="2800" dirty="0">
                <a:effectLst/>
              </a:rPr>
              <a:t> de Gouges </a:t>
            </a:r>
            <a:r>
              <a:rPr lang="en-US" sz="2800" dirty="0" err="1">
                <a:effectLst/>
              </a:rPr>
              <a:t>demandait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l´égalité</a:t>
            </a:r>
            <a:r>
              <a:rPr lang="en-US" sz="2800" dirty="0">
                <a:effectLst/>
              </a:rPr>
              <a:t> des droits, </a:t>
            </a:r>
            <a:r>
              <a:rPr lang="en-US" sz="2800" dirty="0" err="1">
                <a:effectLst/>
              </a:rPr>
              <a:t>elle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était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executé</a:t>
            </a:r>
            <a:r>
              <a:rPr lang="en-US" sz="2800" dirty="0">
                <a:effectLst/>
              </a:rPr>
              <a:t>. </a:t>
            </a:r>
            <a:endParaRPr lang="en-US" sz="2800" dirty="0"/>
          </a:p>
        </p:txBody>
      </p:sp>
      <p:pic>
        <p:nvPicPr>
          <p:cNvPr id="2050" name="Picture 2" descr="Francúzska revolúcia a korene totalitarizmu - paradigma.sk">
            <a:extLst>
              <a:ext uri="{FF2B5EF4-FFF2-40B4-BE49-F238E27FC236}">
                <a16:creationId xmlns:a16="http://schemas.microsoft.com/office/drawing/2014/main" id="{6E0BD521-8ED4-5BF7-4C67-BE32E026E1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18" r="19142" b="-2"/>
          <a:stretch/>
        </p:blipFill>
        <p:spPr bwMode="auto">
          <a:xfrm>
            <a:off x="7056116" y="960120"/>
            <a:ext cx="4175762" cy="494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728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9" name="Straight Connector 3078">
            <a:extLst>
              <a:ext uri="{FF2B5EF4-FFF2-40B4-BE49-F238E27FC236}">
                <a16:creationId xmlns:a16="http://schemas.microsoft.com/office/drawing/2014/main" id="{9200C8B5-FB5A-4F8B-A9BD-693C05141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57192156-0510-34FD-D341-311076D9E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5000"/>
          </a:p>
        </p:txBody>
      </p:sp>
      <p:pic>
        <p:nvPicPr>
          <p:cNvPr id="3074" name="Picture 2" descr="Pred sto rokmi získali ženy v Británii volebné právo - Spoločnosť - Žurnál  - Pravda">
            <a:extLst>
              <a:ext uri="{FF2B5EF4-FFF2-40B4-BE49-F238E27FC236}">
                <a16:creationId xmlns:a16="http://schemas.microsoft.com/office/drawing/2014/main" id="{6DCE7269-6958-BD5A-F75A-E1B415E9AC9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153" y="191907"/>
            <a:ext cx="4256776" cy="647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2BCC29-D210-2192-FA69-EF471253D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593" y="826324"/>
            <a:ext cx="4441370" cy="7007290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00B050"/>
                </a:solidFill>
                <a:effectLst/>
              </a:rPr>
              <a:t>Le droit de vote </a:t>
            </a:r>
            <a:r>
              <a:rPr lang="en-US" sz="3600" dirty="0" err="1">
                <a:solidFill>
                  <a:srgbClr val="00B050"/>
                </a:solidFill>
                <a:effectLst/>
              </a:rPr>
              <a:t>est</a:t>
            </a:r>
            <a:r>
              <a:rPr lang="en-US" sz="3600" dirty="0">
                <a:solidFill>
                  <a:srgbClr val="00B050"/>
                </a:solidFill>
                <a:effectLst/>
              </a:rPr>
              <a:t> </a:t>
            </a:r>
            <a:r>
              <a:rPr lang="en-US" sz="3600" dirty="0" err="1">
                <a:solidFill>
                  <a:srgbClr val="00B050"/>
                </a:solidFill>
                <a:effectLst/>
              </a:rPr>
              <a:t>valable</a:t>
            </a:r>
            <a:r>
              <a:rPr lang="en-US" sz="3600" dirty="0">
                <a:solidFill>
                  <a:srgbClr val="00B050"/>
                </a:solidFill>
                <a:effectLst/>
              </a:rPr>
              <a:t> pour les femme à 1944. </a:t>
            </a:r>
            <a:r>
              <a:rPr lang="en-US" sz="3600" dirty="0" err="1">
                <a:solidFill>
                  <a:srgbClr val="00B050"/>
                </a:solidFill>
                <a:effectLst/>
              </a:rPr>
              <a:t>Actuellement</a:t>
            </a:r>
            <a:r>
              <a:rPr lang="en-US" sz="3600" dirty="0">
                <a:solidFill>
                  <a:srgbClr val="00B050"/>
                </a:solidFill>
                <a:effectLst/>
              </a:rPr>
              <a:t>, les droits </a:t>
            </a:r>
            <a:r>
              <a:rPr lang="en-US" sz="3600" dirty="0" err="1">
                <a:solidFill>
                  <a:srgbClr val="00B050"/>
                </a:solidFill>
                <a:effectLst/>
              </a:rPr>
              <a:t>civiques</a:t>
            </a:r>
            <a:r>
              <a:rPr lang="en-US" sz="3600" dirty="0">
                <a:solidFill>
                  <a:srgbClr val="00B050"/>
                </a:solidFill>
                <a:effectLst/>
              </a:rPr>
              <a:t> </a:t>
            </a:r>
            <a:r>
              <a:rPr lang="en-US" sz="3600" dirty="0" err="1">
                <a:solidFill>
                  <a:srgbClr val="00B050"/>
                </a:solidFill>
                <a:effectLst/>
              </a:rPr>
              <a:t>s´appliquent</a:t>
            </a:r>
            <a:r>
              <a:rPr lang="en-US" sz="3600" dirty="0">
                <a:solidFill>
                  <a:srgbClr val="00B050"/>
                </a:solidFill>
                <a:effectLst/>
              </a:rPr>
              <a:t> à </a:t>
            </a:r>
            <a:r>
              <a:rPr lang="en-US" sz="3600" dirty="0" err="1">
                <a:solidFill>
                  <a:srgbClr val="00B050"/>
                </a:solidFill>
                <a:effectLst/>
              </a:rPr>
              <a:t>tous</a:t>
            </a:r>
            <a:r>
              <a:rPr lang="en-US" sz="3600" dirty="0">
                <a:solidFill>
                  <a:srgbClr val="00B050"/>
                </a:solidFill>
                <a:effectLst/>
              </a:rPr>
              <a:t> </a:t>
            </a:r>
            <a:r>
              <a:rPr lang="en-US" sz="3600" dirty="0" err="1">
                <a:solidFill>
                  <a:srgbClr val="00B050"/>
                </a:solidFill>
                <a:effectLst/>
              </a:rPr>
              <a:t>en</a:t>
            </a:r>
            <a:r>
              <a:rPr lang="en-US" sz="3600" dirty="0">
                <a:solidFill>
                  <a:srgbClr val="00B050"/>
                </a:solidFill>
                <a:effectLst/>
              </a:rPr>
              <a:t> </a:t>
            </a:r>
            <a:r>
              <a:rPr lang="sk-SK" sz="3600" dirty="0">
                <a:solidFill>
                  <a:srgbClr val="00B050"/>
                </a:solidFill>
              </a:rPr>
              <a:t>F</a:t>
            </a:r>
            <a:r>
              <a:rPr lang="en-US" sz="3600" dirty="0" err="1">
                <a:solidFill>
                  <a:srgbClr val="00B050"/>
                </a:solidFill>
                <a:effectLst/>
              </a:rPr>
              <a:t>rance</a:t>
            </a:r>
            <a:r>
              <a:rPr lang="en-US" sz="3600" dirty="0">
                <a:solidFill>
                  <a:srgbClr val="00B050"/>
                </a:solidFill>
                <a:effectLst/>
              </a:rPr>
              <a:t>, </a:t>
            </a:r>
            <a:r>
              <a:rPr lang="en-US" sz="3600" dirty="0" err="1">
                <a:solidFill>
                  <a:srgbClr val="00B050"/>
                </a:solidFill>
                <a:effectLst/>
              </a:rPr>
              <a:t>comme</a:t>
            </a:r>
            <a:r>
              <a:rPr lang="en-US" sz="3600" dirty="0">
                <a:solidFill>
                  <a:srgbClr val="00B050"/>
                </a:solidFill>
                <a:effectLst/>
              </a:rPr>
              <a:t> dans la </a:t>
            </a:r>
            <a:r>
              <a:rPr lang="en-US" sz="3600" dirty="0" err="1">
                <a:solidFill>
                  <a:srgbClr val="00B050"/>
                </a:solidFill>
                <a:effectLst/>
              </a:rPr>
              <a:t>plupart</a:t>
            </a:r>
            <a:r>
              <a:rPr lang="en-US" sz="3600" dirty="0">
                <a:solidFill>
                  <a:srgbClr val="00B050"/>
                </a:solidFill>
                <a:effectLst/>
              </a:rPr>
              <a:t> des </a:t>
            </a:r>
            <a:r>
              <a:rPr lang="en-US" sz="3600" dirty="0" err="1">
                <a:solidFill>
                  <a:srgbClr val="00B050"/>
                </a:solidFill>
                <a:effectLst/>
              </a:rPr>
              <a:t>autres</a:t>
            </a:r>
            <a:r>
              <a:rPr lang="en-US" sz="3600" dirty="0">
                <a:solidFill>
                  <a:srgbClr val="00B050"/>
                </a:solidFill>
                <a:effectLst/>
              </a:rPr>
              <a:t> pays du monde.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36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03" name="Straight Connector 4102">
            <a:extLst>
              <a:ext uri="{FF2B5EF4-FFF2-40B4-BE49-F238E27FC236}">
                <a16:creationId xmlns:a16="http://schemas.microsoft.com/office/drawing/2014/main" id="{358D3741-4ACF-4DA5-ABD5-0C432115C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3D1507A-5ED8-EFB0-D409-54A9664B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8800" dirty="0" err="1">
                <a:solidFill>
                  <a:srgbClr val="FFFFFF"/>
                </a:solidFill>
              </a:rPr>
              <a:t>Slovaquie</a:t>
            </a:r>
            <a:endParaRPr lang="en-US" sz="8800" dirty="0">
              <a:solidFill>
                <a:srgbClr val="FFFFFF"/>
              </a:solidFill>
            </a:endParaRPr>
          </a:p>
        </p:txBody>
      </p:sp>
      <p:pic>
        <p:nvPicPr>
          <p:cNvPr id="4098" name="Picture 2" descr="Ženy v Československej republike dostali právo voliť v roku 1920">
            <a:extLst>
              <a:ext uri="{FF2B5EF4-FFF2-40B4-BE49-F238E27FC236}">
                <a16:creationId xmlns:a16="http://schemas.microsoft.com/office/drawing/2014/main" id="{C2535BCD-1D98-6040-98FC-F2F3E97A7FF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390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7" name="Rectangle 4106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171F0E4-BA4E-4745-7C32-24362F29A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29319" y="917725"/>
            <a:ext cx="3424739" cy="4852362"/>
          </a:xfrm>
        </p:spPr>
        <p:txBody>
          <a:bodyPr vert="horz" lIns="45720" tIns="45720" rIns="4572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FFFF"/>
                </a:solidFill>
                <a:effectLst/>
              </a:rPr>
              <a:t>Les droits des femmes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étaient</a:t>
            </a:r>
            <a:r>
              <a:rPr lang="en-US" sz="2400" dirty="0">
                <a:solidFill>
                  <a:srgbClr val="FFFFFF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codifiés</a:t>
            </a:r>
            <a:r>
              <a:rPr lang="en-US" sz="2400" dirty="0">
                <a:solidFill>
                  <a:srgbClr val="FFFFFF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assez</a:t>
            </a:r>
            <a:r>
              <a:rPr lang="en-US" sz="2400" dirty="0">
                <a:solidFill>
                  <a:srgbClr val="FFFFFF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tôt</a:t>
            </a:r>
            <a:r>
              <a:rPr lang="en-US" sz="2400" dirty="0">
                <a:solidFill>
                  <a:srgbClr val="FFFFFF"/>
                </a:solidFill>
                <a:effectLst/>
              </a:rPr>
              <a:t> par rapport au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reste</a:t>
            </a:r>
            <a:r>
              <a:rPr lang="en-US" sz="2400" dirty="0">
                <a:solidFill>
                  <a:srgbClr val="FFFFFF"/>
                </a:solidFill>
                <a:effectLst/>
              </a:rPr>
              <a:t> du monde. Le droit de vote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est</a:t>
            </a:r>
            <a:r>
              <a:rPr lang="en-US" sz="2400" dirty="0">
                <a:solidFill>
                  <a:srgbClr val="FFFFFF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valable</a:t>
            </a:r>
            <a:r>
              <a:rPr lang="en-US" sz="2400" dirty="0">
                <a:solidFill>
                  <a:srgbClr val="FFFFFF"/>
                </a:solidFill>
                <a:effectLst/>
              </a:rPr>
              <a:t> à 1920 et le droit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àl´éducation</a:t>
            </a:r>
            <a:r>
              <a:rPr lang="en-US" sz="2400" dirty="0">
                <a:solidFill>
                  <a:srgbClr val="FFFFFF"/>
                </a:solidFill>
                <a:effectLst/>
              </a:rPr>
              <a:t> pour les femmes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est</a:t>
            </a:r>
            <a:r>
              <a:rPr lang="en-US" sz="2400" dirty="0">
                <a:solidFill>
                  <a:srgbClr val="FFFFFF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valable</a:t>
            </a:r>
            <a:r>
              <a:rPr lang="en-US" sz="2400" dirty="0">
                <a:solidFill>
                  <a:srgbClr val="FFFFFF"/>
                </a:solidFill>
                <a:effectLst/>
              </a:rPr>
              <a:t> un an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avant</a:t>
            </a:r>
            <a:r>
              <a:rPr lang="en-US" sz="2400" dirty="0">
                <a:solidFill>
                  <a:srgbClr val="FFFFFF"/>
                </a:solidFill>
                <a:effectLst/>
              </a:rPr>
              <a:t>.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C´est</a:t>
            </a:r>
            <a:r>
              <a:rPr lang="en-US" sz="2400" dirty="0">
                <a:solidFill>
                  <a:srgbClr val="FFFFFF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aussi</a:t>
            </a:r>
            <a:r>
              <a:rPr lang="en-US" sz="2400" dirty="0">
                <a:solidFill>
                  <a:srgbClr val="FFFFFF"/>
                </a:solidFill>
                <a:effectLst/>
              </a:rPr>
              <a:t> grace à la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création</a:t>
            </a:r>
            <a:r>
              <a:rPr lang="en-US" sz="2400" dirty="0">
                <a:solidFill>
                  <a:srgbClr val="FFFFFF"/>
                </a:solidFill>
                <a:effectLst/>
              </a:rPr>
              <a:t> de la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Républic</a:t>
            </a:r>
            <a:r>
              <a:rPr lang="en-US" sz="2400" dirty="0">
                <a:solidFill>
                  <a:srgbClr val="FFFFFF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tchécoslovaque</a:t>
            </a:r>
            <a:r>
              <a:rPr lang="en-US" sz="2400" dirty="0">
                <a:solidFill>
                  <a:srgbClr val="FFFFFF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mais</a:t>
            </a:r>
            <a:r>
              <a:rPr lang="en-US" sz="2400" dirty="0">
                <a:solidFill>
                  <a:srgbClr val="FFFFFF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cela</a:t>
            </a:r>
            <a:r>
              <a:rPr lang="en-US" sz="2400" dirty="0">
                <a:solidFill>
                  <a:srgbClr val="FFFFFF"/>
                </a:solidFill>
                <a:effectLst/>
              </a:rPr>
              <a:t> a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été</a:t>
            </a:r>
            <a:r>
              <a:rPr lang="en-US" sz="2400" dirty="0">
                <a:solidFill>
                  <a:srgbClr val="FFFFFF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précédé</a:t>
            </a:r>
            <a:r>
              <a:rPr lang="en-US" sz="2400" dirty="0">
                <a:solidFill>
                  <a:srgbClr val="FFFFFF"/>
                </a:solidFill>
                <a:effectLst/>
              </a:rPr>
              <a:t> de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nombreuses</a:t>
            </a:r>
            <a:r>
              <a:rPr lang="en-US" sz="2400" dirty="0">
                <a:solidFill>
                  <a:srgbClr val="FFFFFF"/>
                </a:solidFill>
                <a:effectLst/>
              </a:rPr>
              <a:t> protestations. 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40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7" name="Straight Connector 5126">
            <a:extLst>
              <a:ext uri="{FF2B5EF4-FFF2-40B4-BE49-F238E27FC236}">
                <a16:creationId xmlns:a16="http://schemas.microsoft.com/office/drawing/2014/main" id="{9200C8B5-FB5A-4F8B-A9BD-693C05141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Rectangle 5128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B1FC1C8-9B74-23F8-6410-CA34741B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6600" dirty="0">
                <a:solidFill>
                  <a:srgbClr val="FFFFFF"/>
                </a:solidFill>
              </a:rPr>
              <a:t>pays </a:t>
            </a:r>
            <a:r>
              <a:rPr lang="en-US" sz="6600" dirty="0" err="1">
                <a:solidFill>
                  <a:srgbClr val="FFFFFF"/>
                </a:solidFill>
              </a:rPr>
              <a:t>islamiques</a:t>
            </a:r>
            <a:endParaRPr lang="en-US" sz="6600" dirty="0">
              <a:solidFill>
                <a:srgbClr val="FFFFFF"/>
              </a:solidFill>
            </a:endParaRPr>
          </a:p>
        </p:txBody>
      </p:sp>
      <p:cxnSp>
        <p:nvCxnSpPr>
          <p:cNvPr id="5131" name="Straight Connector 5130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805EFC8-9B93-9523-0953-9A07E5B3B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162" y="2340864"/>
            <a:ext cx="3791711" cy="3931920"/>
          </a:xfrm>
        </p:spPr>
        <p:txBody>
          <a:bodyPr vert="horz" lIns="45720" tIns="45720" rIns="45720" bIns="45720" rtlCol="0">
            <a:normAutofit/>
          </a:bodyPr>
          <a:lstStyle/>
          <a:p>
            <a:r>
              <a:rPr lang="en-US" sz="2800" dirty="0" err="1">
                <a:solidFill>
                  <a:srgbClr val="FFFFFF"/>
                </a:solidFill>
                <a:effectLst/>
              </a:rPr>
              <a:t>Aujourd´hui</a:t>
            </a:r>
            <a:r>
              <a:rPr lang="en-US" sz="2800" dirty="0">
                <a:solidFill>
                  <a:srgbClr val="FFFFFF"/>
                </a:solidFill>
                <a:effectLst/>
              </a:rPr>
              <a:t> encore, nous </a:t>
            </a:r>
            <a:r>
              <a:rPr lang="en-US" sz="2800" dirty="0" err="1">
                <a:solidFill>
                  <a:srgbClr val="FFFFFF"/>
                </a:solidFill>
                <a:effectLst/>
              </a:rPr>
              <a:t>pouvons</a:t>
            </a:r>
            <a:r>
              <a:rPr lang="en-US" sz="2800" dirty="0">
                <a:solidFill>
                  <a:srgbClr val="FFFFFF"/>
                </a:solidFill>
                <a:effectLst/>
              </a:rPr>
              <a:t> </a:t>
            </a:r>
            <a:r>
              <a:rPr lang="en-US" sz="2800" dirty="0" err="1">
                <a:solidFill>
                  <a:srgbClr val="FFFFFF"/>
                </a:solidFill>
                <a:effectLst/>
              </a:rPr>
              <a:t>être</a:t>
            </a:r>
            <a:r>
              <a:rPr lang="en-US" sz="2800" dirty="0">
                <a:solidFill>
                  <a:srgbClr val="FFFFFF"/>
                </a:solidFill>
                <a:effectLst/>
              </a:rPr>
              <a:t> </a:t>
            </a:r>
            <a:r>
              <a:rPr lang="en-US" sz="2800" dirty="0" err="1">
                <a:solidFill>
                  <a:srgbClr val="FFFFFF"/>
                </a:solidFill>
                <a:effectLst/>
              </a:rPr>
              <a:t>confrontés</a:t>
            </a:r>
            <a:r>
              <a:rPr lang="en-US" sz="2800" dirty="0">
                <a:solidFill>
                  <a:srgbClr val="FFFFFF"/>
                </a:solidFill>
                <a:effectLst/>
              </a:rPr>
              <a:t> à des droits des femmes, surtout dans les pays </a:t>
            </a:r>
            <a:r>
              <a:rPr lang="en-US" sz="2800" dirty="0" err="1">
                <a:solidFill>
                  <a:srgbClr val="FFFFFF"/>
                </a:solidFill>
                <a:effectLst/>
              </a:rPr>
              <a:t>islamiques</a:t>
            </a:r>
            <a:r>
              <a:rPr lang="en-US" sz="2800" dirty="0">
                <a:solidFill>
                  <a:srgbClr val="FFFFFF"/>
                </a:solidFill>
                <a:effectLst/>
              </a:rPr>
              <a:t> par example </a:t>
            </a:r>
            <a:r>
              <a:rPr lang="en-US" sz="2800" dirty="0" err="1">
                <a:solidFill>
                  <a:srgbClr val="FFFFFF"/>
                </a:solidFill>
                <a:effectLst/>
              </a:rPr>
              <a:t>l´Iran</a:t>
            </a:r>
            <a:r>
              <a:rPr lang="en-US" sz="2800" dirty="0">
                <a:solidFill>
                  <a:srgbClr val="FFFFFF"/>
                </a:solidFill>
                <a:effectLst/>
              </a:rPr>
              <a:t>, </a:t>
            </a:r>
            <a:r>
              <a:rPr lang="en-US" sz="2800" dirty="0" err="1">
                <a:solidFill>
                  <a:srgbClr val="FFFFFF"/>
                </a:solidFill>
                <a:effectLst/>
              </a:rPr>
              <a:t>l´Irak</a:t>
            </a:r>
            <a:r>
              <a:rPr lang="en-US" sz="2800" dirty="0">
                <a:solidFill>
                  <a:srgbClr val="FFFFFF"/>
                </a:solidFill>
                <a:effectLst/>
              </a:rPr>
              <a:t>, la </a:t>
            </a:r>
            <a:r>
              <a:rPr lang="en-US" sz="2800" dirty="0" err="1">
                <a:solidFill>
                  <a:srgbClr val="FFFFFF"/>
                </a:solidFill>
                <a:effectLst/>
              </a:rPr>
              <a:t>Syrie</a:t>
            </a:r>
            <a:r>
              <a:rPr lang="en-US" sz="2800" dirty="0">
                <a:solidFill>
                  <a:srgbClr val="FFFFFF"/>
                </a:solidFill>
                <a:effectLst/>
              </a:rPr>
              <a:t>,... Dans </a:t>
            </a:r>
            <a:r>
              <a:rPr lang="en-US" sz="2800" dirty="0" err="1">
                <a:solidFill>
                  <a:srgbClr val="FFFFFF"/>
                </a:solidFill>
                <a:effectLst/>
              </a:rPr>
              <a:t>ces</a:t>
            </a:r>
            <a:r>
              <a:rPr lang="en-US" sz="2800" dirty="0">
                <a:solidFill>
                  <a:srgbClr val="FFFFFF"/>
                </a:solidFill>
                <a:effectLst/>
              </a:rPr>
              <a:t> pays, </a:t>
            </a:r>
            <a:r>
              <a:rPr lang="en-US" sz="2800" dirty="0" err="1">
                <a:solidFill>
                  <a:srgbClr val="FFFFFF"/>
                </a:solidFill>
                <a:effectLst/>
              </a:rPr>
              <a:t>ils</a:t>
            </a:r>
            <a:r>
              <a:rPr lang="en-US" sz="2800" dirty="0">
                <a:solidFill>
                  <a:srgbClr val="FFFFFF"/>
                </a:solidFill>
                <a:effectLst/>
              </a:rPr>
              <a:t> </a:t>
            </a:r>
            <a:r>
              <a:rPr lang="en-US" sz="2800" dirty="0" err="1">
                <a:solidFill>
                  <a:srgbClr val="FFFFFF"/>
                </a:solidFill>
                <a:effectLst/>
              </a:rPr>
              <a:t>utilisent</a:t>
            </a:r>
            <a:r>
              <a:rPr lang="en-US" sz="2800" dirty="0">
                <a:solidFill>
                  <a:srgbClr val="FFFFFF"/>
                </a:solidFill>
                <a:effectLst/>
              </a:rPr>
              <a:t> le </a:t>
            </a:r>
            <a:r>
              <a:rPr lang="en-US" sz="2800" dirty="0" err="1">
                <a:solidFill>
                  <a:srgbClr val="FFFFFF"/>
                </a:solidFill>
                <a:effectLst/>
              </a:rPr>
              <a:t>systeme</a:t>
            </a:r>
            <a:r>
              <a:rPr lang="en-US" sz="2800" dirty="0">
                <a:solidFill>
                  <a:srgbClr val="FFFFFF"/>
                </a:solidFill>
                <a:effectLst/>
              </a:rPr>
              <a:t> </a:t>
            </a:r>
            <a:r>
              <a:rPr lang="en-US" sz="2800" dirty="0" err="1">
                <a:solidFill>
                  <a:srgbClr val="FFFFFF"/>
                </a:solidFill>
                <a:effectLst/>
              </a:rPr>
              <a:t>juridique</a:t>
            </a:r>
            <a:r>
              <a:rPr lang="en-US" sz="2800" dirty="0">
                <a:solidFill>
                  <a:srgbClr val="FFFFFF"/>
                </a:solidFill>
                <a:effectLst/>
              </a:rPr>
              <a:t> – </a:t>
            </a:r>
            <a:r>
              <a:rPr lang="en-US" sz="2800" dirty="0" err="1">
                <a:solidFill>
                  <a:srgbClr val="FFFFFF"/>
                </a:solidFill>
                <a:effectLst/>
              </a:rPr>
              <a:t>Charia</a:t>
            </a:r>
            <a:r>
              <a:rPr lang="en-US" sz="2800" dirty="0">
                <a:solidFill>
                  <a:srgbClr val="FFFFFF"/>
                </a:solidFill>
                <a:effectLst/>
              </a:rPr>
              <a:t>. </a:t>
            </a:r>
            <a:endParaRPr lang="en-US" sz="2800" dirty="0">
              <a:solidFill>
                <a:srgbClr val="FFFFFF"/>
              </a:solidFill>
            </a:endParaRPr>
          </a:p>
        </p:txBody>
      </p:sp>
      <p:pic>
        <p:nvPicPr>
          <p:cNvPr id="5122" name="Picture 2" descr="1,400+ Iraq Iran Map Stock Photos, Pictures &amp; Royalty-Free Images - iStock">
            <a:extLst>
              <a:ext uri="{FF2B5EF4-FFF2-40B4-BE49-F238E27FC236}">
                <a16:creationId xmlns:a16="http://schemas.microsoft.com/office/drawing/2014/main" id="{C2D04A18-11A6-160F-0082-398DC919F28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27343" y="1507960"/>
            <a:ext cx="6119012" cy="409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451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62" name="Straight Connector 6152">
            <a:extLst>
              <a:ext uri="{FF2B5EF4-FFF2-40B4-BE49-F238E27FC236}">
                <a16:creationId xmlns:a16="http://schemas.microsoft.com/office/drawing/2014/main" id="{48E8B0AF-9ADD-4E28-9678-3D0175BFF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163" name="Rectangle 6154">
            <a:extLst>
              <a:ext uri="{FF2B5EF4-FFF2-40B4-BE49-F238E27FC236}">
                <a16:creationId xmlns:a16="http://schemas.microsoft.com/office/drawing/2014/main" id="{6CA9EDB9-10A3-4E3D-A3F2-8FACB7BCB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3B4E370-AF0F-2AF4-6503-76123DB98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1728" y="585216"/>
            <a:ext cx="5740739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pic>
        <p:nvPicPr>
          <p:cNvPr id="6148" name="Picture 4" descr="Čo je právo šaría, a čo to znamená pre ženy? TOTO SME NEVEDELI -  mysmezeny.sk">
            <a:extLst>
              <a:ext uri="{FF2B5EF4-FFF2-40B4-BE49-F238E27FC236}">
                <a16:creationId xmlns:a16="http://schemas.microsoft.com/office/drawing/2014/main" id="{363A6A67-898F-02CD-E921-599914974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629" y="1028047"/>
            <a:ext cx="3967657" cy="223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4" name="Rectangle 6156">
            <a:extLst>
              <a:ext uri="{FF2B5EF4-FFF2-40B4-BE49-F238E27FC236}">
                <a16:creationId xmlns:a16="http://schemas.microsoft.com/office/drawing/2014/main" id="{FBF8E919-06A0-45DF-859F-F31C21D45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75766" y="484632"/>
            <a:ext cx="804672" cy="3511948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65" name="Straight Connector 6158">
            <a:extLst>
              <a:ext uri="{FF2B5EF4-FFF2-40B4-BE49-F238E27FC236}">
                <a16:creationId xmlns:a16="http://schemas.microsoft.com/office/drawing/2014/main" id="{192CBAE1-7D8F-4CDA-A119-21B58D128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6896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1" name="Rectangle 6160">
            <a:extLst>
              <a:ext uri="{FF2B5EF4-FFF2-40B4-BE49-F238E27FC236}">
                <a16:creationId xmlns:a16="http://schemas.microsoft.com/office/drawing/2014/main" id="{68B0F044-334E-4334-8028-2678C944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7150" y="4150596"/>
            <a:ext cx="477182" cy="223180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Moslimské krajiny oslavujú: Začína sa sviatok prerušenia pôstu | Nový Čas">
            <a:extLst>
              <a:ext uri="{FF2B5EF4-FFF2-40B4-BE49-F238E27FC236}">
                <a16:creationId xmlns:a16="http://schemas.microsoft.com/office/drawing/2014/main" id="{AD19EAFB-5A9D-A307-46C0-D5B54A786DC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8924" y="4340762"/>
            <a:ext cx="3291514" cy="1851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A08FFEC-B020-83A6-F7CE-882341E4F3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46243" y="1028047"/>
            <a:ext cx="5646224" cy="5244737"/>
          </a:xfrm>
        </p:spPr>
        <p:txBody>
          <a:bodyPr vert="horz" lIns="45720" tIns="45720" rIns="45720" bIns="45720" rtlCol="0">
            <a:normAutofit/>
          </a:bodyPr>
          <a:lstStyle/>
          <a:p>
            <a:r>
              <a:rPr lang="en-US" sz="3600" dirty="0">
                <a:effectLst/>
              </a:rPr>
              <a:t>Ce systeme parle qu´une femme est subordonnée à un homme. Dans la plupart les femmes sont considérés comme demmi de l´homme. Ce systeme juridique se rapporte avec la religion dans ces pays.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300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08CC10-5D94-0142-7598-7D6D5C955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question</a:t>
            </a:r>
            <a:r>
              <a:rPr lang="sk-SK" dirty="0"/>
              <a:t> 1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A24014D-64C2-666A-13C3-12835F52C7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1938" y="2084832"/>
            <a:ext cx="10368123" cy="5058561"/>
          </a:xfrm>
        </p:spPr>
        <p:txBody>
          <a:bodyPr/>
          <a:lstStyle/>
          <a:p>
            <a:r>
              <a:rPr lang="fr-FR" sz="36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Oú est – ce que le droit de vote pour les femmes était codifié plus tôt ? En Slovaquie ou en France ?</a:t>
            </a:r>
            <a:endParaRPr lang="sk-SK" sz="36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/>
          </a:p>
          <a:p>
            <a:r>
              <a:rPr lang="sk-SK" sz="4800" dirty="0"/>
              <a:t>A)  </a:t>
            </a:r>
            <a:r>
              <a:rPr lang="sk-SK" sz="4800" dirty="0" err="1"/>
              <a:t>Slovaquie</a:t>
            </a:r>
            <a:r>
              <a:rPr lang="sk-SK" sz="4800" dirty="0"/>
              <a:t>	              B) </a:t>
            </a:r>
            <a:r>
              <a:rPr lang="sk-SK" sz="4800" dirty="0" err="1"/>
              <a:t>France</a:t>
            </a:r>
            <a:endParaRPr lang="sk-SK" sz="4800" dirty="0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89691D3-7D6D-D61F-EA40-320B719867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7174" name="Picture 6">
            <a:extLst>
              <a:ext uri="{FF2B5EF4-FFF2-40B4-BE49-F238E27FC236}">
                <a16:creationId xmlns:a16="http://schemas.microsoft.com/office/drawing/2014/main" id="{95123904-12F8-A8AF-3EA0-2C8B8731F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543" y="4702266"/>
            <a:ext cx="2409897" cy="160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Vlajka Francúzska – Wikipédia">
            <a:extLst>
              <a:ext uri="{FF2B5EF4-FFF2-40B4-BE49-F238E27FC236}">
                <a16:creationId xmlns:a16="http://schemas.microsoft.com/office/drawing/2014/main" id="{B93ECDA3-C5AE-4AD6-E4B9-8BC3952E1F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026" y="4702266"/>
            <a:ext cx="2409897" cy="161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339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C5418B-6770-DC58-78FC-285C46BFF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27DB24A-7463-DE3B-AD13-D72A6D1EB4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6" y="585216"/>
            <a:ext cx="9720071" cy="5724144"/>
          </a:xfrm>
        </p:spPr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1225296" lvl="8" indent="0">
              <a:buNone/>
            </a:pPr>
            <a:r>
              <a:rPr lang="sk-SK" sz="4800" dirty="0">
                <a:solidFill>
                  <a:srgbClr val="00B050"/>
                </a:solidFill>
              </a:rPr>
              <a:t>A) </a:t>
            </a:r>
            <a:r>
              <a:rPr lang="sk-SK" sz="4800" dirty="0" err="1">
                <a:solidFill>
                  <a:srgbClr val="00B050"/>
                </a:solidFill>
              </a:rPr>
              <a:t>Slovaquie</a:t>
            </a:r>
            <a:endParaRPr lang="sk-SK" sz="4800" dirty="0">
              <a:solidFill>
                <a:srgbClr val="00B050"/>
              </a:solidFill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C4EEF2D-A20B-609D-99A0-7546043C46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E718E631-4401-769E-9090-6E692CA7A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209" y="1918674"/>
            <a:ext cx="3416577" cy="227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621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67</TotalTime>
  <Words>423</Words>
  <Application>Microsoft Office PowerPoint</Application>
  <PresentationFormat>Širokouhlá</PresentationFormat>
  <Paragraphs>39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9" baseType="lpstr">
      <vt:lpstr>Aptos</vt:lpstr>
      <vt:lpstr>Calibri</vt:lpstr>
      <vt:lpstr>Tw Cen MT</vt:lpstr>
      <vt:lpstr>Tw Cen MT Condensed</vt:lpstr>
      <vt:lpstr>Wingdings 3</vt:lpstr>
      <vt:lpstr>Integrál</vt:lpstr>
      <vt:lpstr>Les droits des femmes</vt:lpstr>
      <vt:lpstr>Prezentácia programu PowerPoint</vt:lpstr>
      <vt:lpstr>France</vt:lpstr>
      <vt:lpstr>Prezentácia programu PowerPoint</vt:lpstr>
      <vt:lpstr>Slovaquie</vt:lpstr>
      <vt:lpstr>pays islamiques</vt:lpstr>
      <vt:lpstr>Prezentácia programu PowerPoint</vt:lpstr>
      <vt:lpstr>question 1</vt:lpstr>
      <vt:lpstr>Prezentácia programu PowerPoint</vt:lpstr>
      <vt:lpstr>Question 2</vt:lpstr>
      <vt:lpstr>Prezentácia programu PowerPoint</vt:lpstr>
      <vt:lpstr>Question 3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droits des femmes</dc:title>
  <dc:creator>Rusňák Radoslav</dc:creator>
  <cp:lastModifiedBy>Rusňák Radoslav</cp:lastModifiedBy>
  <cp:revision>4</cp:revision>
  <dcterms:created xsi:type="dcterms:W3CDTF">2024-02-16T14:02:03Z</dcterms:created>
  <dcterms:modified xsi:type="dcterms:W3CDTF">2024-02-16T18:52:11Z</dcterms:modified>
</cp:coreProperties>
</file>