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01"/>
  </p:normalViewPr>
  <p:slideViewPr>
    <p:cSldViewPr snapToGrid="0">
      <p:cViewPr varScale="1">
        <p:scale>
          <a:sx n="104" d="100"/>
          <a:sy n="104" d="100"/>
        </p:scale>
        <p:origin x="8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1F1C06FB-BDEE-DB4F-BDD1-5081E6F832A1}" type="datetimeFigureOut">
              <a:rPr lang="sk-SK" smtClean="0"/>
              <a:t>18.2.2024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sk-SK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E64C00A3-9DCF-D942-A82D-532221A4651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77131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06FB-BDEE-DB4F-BDD1-5081E6F832A1}" type="datetimeFigureOut">
              <a:rPr lang="sk-SK" smtClean="0"/>
              <a:t>18.2.2024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C00A3-9DCF-D942-A82D-532221A4651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2394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06FB-BDEE-DB4F-BDD1-5081E6F832A1}" type="datetimeFigureOut">
              <a:rPr lang="sk-SK" smtClean="0"/>
              <a:t>18.2.2024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C00A3-9DCF-D942-A82D-532221A4651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8678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06FB-BDEE-DB4F-BDD1-5081E6F832A1}" type="datetimeFigureOut">
              <a:rPr lang="sk-SK" smtClean="0"/>
              <a:t>18.2.2024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C00A3-9DCF-D942-A82D-532221A4651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28143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06FB-BDEE-DB4F-BDD1-5081E6F832A1}" type="datetimeFigureOut">
              <a:rPr lang="sk-SK" smtClean="0"/>
              <a:t>18.2.2024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C00A3-9DCF-D942-A82D-532221A4651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12636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06FB-BDEE-DB4F-BDD1-5081E6F832A1}" type="datetimeFigureOut">
              <a:rPr lang="sk-SK" smtClean="0"/>
              <a:t>18.2.2024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C00A3-9DCF-D942-A82D-532221A4651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84952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06FB-BDEE-DB4F-BDD1-5081E6F832A1}" type="datetimeFigureOut">
              <a:rPr lang="sk-SK" smtClean="0"/>
              <a:t>18.2.2024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C00A3-9DCF-D942-A82D-532221A4651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42513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06FB-BDEE-DB4F-BDD1-5081E6F832A1}" type="datetimeFigureOut">
              <a:rPr lang="sk-SK" smtClean="0"/>
              <a:t>18.2.2024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C00A3-9DCF-D942-A82D-532221A4651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185400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06FB-BDEE-DB4F-BDD1-5081E6F832A1}" type="datetimeFigureOut">
              <a:rPr lang="sk-SK" smtClean="0"/>
              <a:t>18.2.2024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C00A3-9DCF-D942-A82D-532221A4651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5076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06FB-BDEE-DB4F-BDD1-5081E6F832A1}" type="datetimeFigureOut">
              <a:rPr lang="sk-SK" smtClean="0"/>
              <a:t>18.2.2024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C00A3-9DCF-D942-A82D-532221A4651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85573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06FB-BDEE-DB4F-BDD1-5081E6F832A1}" type="datetimeFigureOut">
              <a:rPr lang="sk-SK" smtClean="0"/>
              <a:t>18.2.2024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sk-SK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C00A3-9DCF-D942-A82D-532221A4651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59767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06FB-BDEE-DB4F-BDD1-5081E6F832A1}" type="datetimeFigureOut">
              <a:rPr lang="sk-SK" smtClean="0"/>
              <a:t>18.2.2024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C00A3-9DCF-D942-A82D-532221A4651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32296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06FB-BDEE-DB4F-BDD1-5081E6F832A1}" type="datetimeFigureOut">
              <a:rPr lang="sk-SK" smtClean="0"/>
              <a:t>18.2.2024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C00A3-9DCF-D942-A82D-532221A4651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61158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06FB-BDEE-DB4F-BDD1-5081E6F832A1}" type="datetimeFigureOut">
              <a:rPr lang="sk-SK" smtClean="0"/>
              <a:t>18.2.2024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C00A3-9DCF-D942-A82D-532221A4651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90815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06FB-BDEE-DB4F-BDD1-5081E6F832A1}" type="datetimeFigureOut">
              <a:rPr lang="sk-SK" smtClean="0"/>
              <a:t>18.2.2024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C00A3-9DCF-D942-A82D-532221A4651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18945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06FB-BDEE-DB4F-BDD1-5081E6F832A1}" type="datetimeFigureOut">
              <a:rPr lang="sk-SK" smtClean="0"/>
              <a:t>18.2.2024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C00A3-9DCF-D942-A82D-532221A4651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75746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06FB-BDEE-DB4F-BDD1-5081E6F832A1}" type="datetimeFigureOut">
              <a:rPr lang="sk-SK" smtClean="0"/>
              <a:t>18.2.2024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C00A3-9DCF-D942-A82D-532221A4651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58253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F1C06FB-BDEE-DB4F-BDD1-5081E6F832A1}" type="datetimeFigureOut">
              <a:rPr lang="sk-SK" smtClean="0"/>
              <a:t>18.2.2024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sk-SK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E64C00A3-9DCF-D942-A82D-532221A4651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0733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67FE08-9D71-7332-7840-D4980460A0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9243" y="455162"/>
            <a:ext cx="9473514" cy="2306638"/>
          </a:xfrm>
        </p:spPr>
        <p:txBody>
          <a:bodyPr/>
          <a:lstStyle/>
          <a:p>
            <a:pPr algn="ctr"/>
            <a:r>
              <a:rPr lang="sk-SK" dirty="0"/>
              <a:t>Les </a:t>
            </a:r>
            <a:r>
              <a:rPr lang="sk-SK" dirty="0" err="1"/>
              <a:t>droits</a:t>
            </a:r>
            <a:r>
              <a:rPr lang="sk-SK" dirty="0"/>
              <a:t> de </a:t>
            </a:r>
            <a:r>
              <a:rPr lang="sk-SK" dirty="0" err="1"/>
              <a:t>l‘homme</a:t>
            </a:r>
            <a:r>
              <a:rPr lang="sk-SK" dirty="0"/>
              <a:t> </a:t>
            </a:r>
            <a:r>
              <a:rPr lang="sk-SK" dirty="0" err="1"/>
              <a:t>dans</a:t>
            </a:r>
            <a:r>
              <a:rPr lang="sk-SK" dirty="0"/>
              <a:t> Severná Kórea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2D760E7-D06A-D1C9-9103-37D052E46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65492" y="6452265"/>
            <a:ext cx="2026508" cy="444801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chemeClr val="tx1"/>
                </a:solidFill>
              </a:rPr>
              <a:t>Jakub </a:t>
            </a:r>
            <a:r>
              <a:rPr lang="sk-SK" dirty="0" err="1">
                <a:solidFill>
                  <a:schemeClr val="tx1"/>
                </a:solidFill>
              </a:rPr>
              <a:t>Berko</a:t>
            </a:r>
            <a:endParaRPr lang="sk-SK" dirty="0">
              <a:solidFill>
                <a:schemeClr val="tx1"/>
              </a:solidFill>
            </a:endParaRPr>
          </a:p>
        </p:txBody>
      </p:sp>
      <p:pic>
        <p:nvPicPr>
          <p:cNvPr id="1026" name="Picture 2" descr="Dynastia Kimovcov: Severná Kórea a jej totalitný režim - Historická revue">
            <a:extLst>
              <a:ext uri="{FF2B5EF4-FFF2-40B4-BE49-F238E27FC236}">
                <a16:creationId xmlns:a16="http://schemas.microsoft.com/office/drawing/2014/main" id="{0EB1C68F-4B94-27B1-492C-14740484E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25" y="2862946"/>
            <a:ext cx="4676518" cy="330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verná Kórea (KĽDR) 2024: sprievodca, informácie a zaujímavosti | BUBO">
            <a:extLst>
              <a:ext uri="{FF2B5EF4-FFF2-40B4-BE49-F238E27FC236}">
                <a16:creationId xmlns:a16="http://schemas.microsoft.com/office/drawing/2014/main" id="{65AE9402-F447-6531-4F11-046099CAE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158" y="2798982"/>
            <a:ext cx="457358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837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90FB2A-183B-3D1B-6113-E3FB15034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/>
              <a:t>Parti</a:t>
            </a:r>
            <a:r>
              <a:rPr lang="sk-SK" dirty="0"/>
              <a:t> a </a:t>
            </a:r>
            <a:r>
              <a:rPr lang="sk-SK" dirty="0" err="1"/>
              <a:t>pouvoir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B365F2F-698A-61AD-D63A-7B205B40B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1387" y="3060700"/>
            <a:ext cx="4319089" cy="2623408"/>
          </a:xfrm>
        </p:spPr>
        <p:txBody>
          <a:bodyPr>
            <a:normAutofit lnSpcReduction="10000"/>
          </a:bodyPr>
          <a:lstStyle/>
          <a:p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Le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Parti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du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travail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de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Corée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,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qui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est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le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seul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parti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politique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autorisé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en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Corée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du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Nord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,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détient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un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pouvoir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absolu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et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contrôle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tous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les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aspects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de la vie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dans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le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pays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.</a:t>
            </a:r>
            <a:endParaRPr lang="sk-SK" sz="24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3DEFC9F-FDCD-483F-A315-DDAA20CA4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043" y="2866424"/>
            <a:ext cx="6295768" cy="314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46763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DE9A06-FF09-7DBB-CD53-64D506701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L</a:t>
            </a:r>
            <a:r>
              <a:rPr lang="sk-SK" b="0" i="0" u="none" strike="noStrike" dirty="0" err="1">
                <a:solidFill>
                  <a:schemeClr val="bg1"/>
                </a:solidFill>
                <a:effectLst/>
              </a:rPr>
              <a:t>iberté</a:t>
            </a:r>
            <a:r>
              <a:rPr lang="sk-SK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sk-SK" b="0" i="0" u="none" strike="noStrike" dirty="0" err="1">
                <a:solidFill>
                  <a:schemeClr val="bg1"/>
                </a:solidFill>
                <a:effectLst/>
              </a:rPr>
              <a:t>d'expression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B2C3805-9AD5-D803-383C-76684CF1C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393" y="2603499"/>
            <a:ext cx="4825715" cy="4044435"/>
          </a:xfrm>
        </p:spPr>
        <p:txBody>
          <a:bodyPr>
            <a:normAutofit/>
          </a:bodyPr>
          <a:lstStyle/>
          <a:p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La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liberté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d'expression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est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très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limitée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en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Corée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du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Nord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.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Tous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les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médias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sont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strictement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contrôlés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par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le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gouvernement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et la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critique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du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régime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est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interdite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et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peut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être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punie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de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mort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ou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d'emprisonnement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à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long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terme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.</a:t>
            </a:r>
            <a:endParaRPr lang="sk-SK" sz="2400" dirty="0"/>
          </a:p>
        </p:txBody>
      </p:sp>
      <p:pic>
        <p:nvPicPr>
          <p:cNvPr id="3074" name="Picture 2" descr="Severná Kórea - Najnovšie články">
            <a:extLst>
              <a:ext uri="{FF2B5EF4-FFF2-40B4-BE49-F238E27FC236}">
                <a16:creationId xmlns:a16="http://schemas.microsoft.com/office/drawing/2014/main" id="{F1AD3554-D3A1-E8EE-CFBB-79A2D664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108" y="2724665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65664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E4CE03-26FB-5B10-6995-5E9444C06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/>
              <a:t>Liberté</a:t>
            </a:r>
            <a:r>
              <a:rPr lang="sk-SK" dirty="0"/>
              <a:t> de </a:t>
            </a:r>
            <a:r>
              <a:rPr lang="sk-SK" dirty="0" err="1"/>
              <a:t>réunion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5F5B65B-CB77-9C05-7A32-88314261E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195" y="2603500"/>
            <a:ext cx="5881815" cy="4056792"/>
          </a:xfrm>
        </p:spPr>
        <p:txBody>
          <a:bodyPr>
            <a:normAutofit/>
          </a:bodyPr>
          <a:lstStyle/>
          <a:p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Les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rassemblements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publics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et les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manifestations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sont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interdits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sans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autorisation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préalable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du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gouvernement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. Les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organisations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indépendantes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et les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organisations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non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gouvernementales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sont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presque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inexistantes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.</a:t>
            </a:r>
            <a:endParaRPr lang="sk-SK" sz="2400" dirty="0"/>
          </a:p>
        </p:txBody>
      </p:sp>
      <p:pic>
        <p:nvPicPr>
          <p:cNvPr id="4098" name="Picture 2" descr="Kim Čong-un – Wikipédia">
            <a:extLst>
              <a:ext uri="{FF2B5EF4-FFF2-40B4-BE49-F238E27FC236}">
                <a16:creationId xmlns:a16="http://schemas.microsoft.com/office/drawing/2014/main" id="{ECEDBA1F-32E9-3B15-1E03-0DF7F5E78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065" y="2470707"/>
            <a:ext cx="3013204" cy="418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55425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7EF2A5-F003-36E7-B464-CE68A4E3C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/>
              <a:t>Liberté</a:t>
            </a:r>
            <a:r>
              <a:rPr lang="sk-SK" dirty="0"/>
              <a:t> de </a:t>
            </a:r>
            <a:r>
              <a:rPr lang="sk-SK" dirty="0" err="1"/>
              <a:t>religion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6B84B71-C4A4-AE0E-4DD0-1803DCEE4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265" y="2603499"/>
            <a:ext cx="5696465" cy="3982652"/>
          </a:xfrm>
        </p:spPr>
        <p:txBody>
          <a:bodyPr>
            <a:normAutofit/>
          </a:bodyPr>
          <a:lstStyle/>
          <a:p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Les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libertés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religieuses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sont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sérieusement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restreintes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en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Corée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du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Nord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.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Le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gouvernement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ne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reconnaît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que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les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organisations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religieuses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contrôlées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par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l'État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et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persécute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les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minorités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religieuses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, y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compris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les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chrétiens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.</a:t>
            </a:r>
            <a:endParaRPr lang="sk-SK" sz="24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2D1318B-47CC-4E47-C70D-D258D2269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261" y="2603499"/>
            <a:ext cx="3425336" cy="342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21805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4E809C-DE2A-2B45-0403-306337F0E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/>
              <a:t>Restriction</a:t>
            </a:r>
            <a:r>
              <a:rPr lang="sk-SK" dirty="0"/>
              <a:t> de </a:t>
            </a:r>
            <a:r>
              <a:rPr lang="sk-SK" dirty="0" err="1"/>
              <a:t>mouvement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D4148AD-419E-63D9-CFD2-E5BC226C9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98" y="2714711"/>
            <a:ext cx="4467370" cy="3416300"/>
          </a:xfrm>
        </p:spPr>
        <p:txBody>
          <a:bodyPr>
            <a:normAutofit/>
          </a:bodyPr>
          <a:lstStyle/>
          <a:p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Les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citoyens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de la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Corée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du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Nord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ont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une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liberté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de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mouvement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limitée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. Les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voyages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à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l'étranger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sont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difficiles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d'accès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et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sont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contrôlés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par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le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gouvernement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.</a:t>
            </a:r>
            <a:endParaRPr lang="sk-SK" sz="2400" dirty="0"/>
          </a:p>
        </p:txBody>
      </p:sp>
      <p:pic>
        <p:nvPicPr>
          <p:cNvPr id="6146" name="Picture 2" descr="Cestovanie je jediná vec, ktorú si kúpiš a spraví ťa bohatším |  studentskeNoviny.sk">
            <a:extLst>
              <a:ext uri="{FF2B5EF4-FFF2-40B4-BE49-F238E27FC236}">
                <a16:creationId xmlns:a16="http://schemas.microsoft.com/office/drawing/2014/main" id="{92E70327-7985-EE74-939C-8A5B02D1C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071" y="2977977"/>
            <a:ext cx="6501940" cy="267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79198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A6009F-5623-7779-4895-42BE6156A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/>
              <a:t>Discrimination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9F8B62D-5F08-6D1C-1BE9-82C56EC95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679" y="2689997"/>
            <a:ext cx="4467369" cy="3416300"/>
          </a:xfrm>
        </p:spPr>
        <p:txBody>
          <a:bodyPr>
            <a:normAutofit/>
          </a:bodyPr>
          <a:lstStyle/>
          <a:p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Certaines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catégories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,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telles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que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les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prisonniers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politiques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, les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minorités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religieuses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et les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réfugiés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, font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l'objet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de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discrimination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 et de </a:t>
            </a:r>
            <a:r>
              <a:rPr lang="sk-SK" sz="2400" b="0" i="0" u="none" strike="noStrike" dirty="0" err="1">
                <a:solidFill>
                  <a:srgbClr val="0D0D0D"/>
                </a:solidFill>
                <a:effectLst/>
              </a:rPr>
              <a:t>persécutions</a:t>
            </a:r>
            <a:r>
              <a:rPr lang="sk-SK" sz="2400" b="0" i="0" u="none" strike="noStrike" dirty="0">
                <a:solidFill>
                  <a:srgbClr val="0D0D0D"/>
                </a:solidFill>
                <a:effectLst/>
              </a:rPr>
              <a:t>.</a:t>
            </a:r>
            <a:endParaRPr lang="sk-SK" sz="2400" dirty="0"/>
          </a:p>
        </p:txBody>
      </p:sp>
      <p:pic>
        <p:nvPicPr>
          <p:cNvPr id="7170" name="Picture 2" descr="Slováci sa viac než iní Európania stavajú k menšinám diskriminačne, vyplýva  z prieskumu - SITA.sk">
            <a:extLst>
              <a:ext uri="{FF2B5EF4-FFF2-40B4-BE49-F238E27FC236}">
                <a16:creationId xmlns:a16="http://schemas.microsoft.com/office/drawing/2014/main" id="{20515F5A-51D9-D239-5C50-699D39C44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606" y="2689997"/>
            <a:ext cx="5433540" cy="362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15301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751B5B-B4FD-00CE-3780-C8EDA6946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4433" y="2194683"/>
            <a:ext cx="9203133" cy="2468633"/>
          </a:xfrm>
        </p:spPr>
        <p:txBody>
          <a:bodyPr/>
          <a:lstStyle/>
          <a:p>
            <a:pPr algn="ctr"/>
            <a:r>
              <a:rPr lang="sk-SK" sz="5400" dirty="0" err="1">
                <a:solidFill>
                  <a:schemeClr val="tx1"/>
                </a:solidFill>
              </a:rPr>
              <a:t>Merci</a:t>
            </a:r>
            <a:r>
              <a:rPr lang="sk-SK" sz="5400" dirty="0">
                <a:solidFill>
                  <a:schemeClr val="tx1"/>
                </a:solidFill>
              </a:rPr>
              <a:t> </a:t>
            </a:r>
            <a:r>
              <a:rPr lang="sk-SK" sz="5400" dirty="0" err="1">
                <a:solidFill>
                  <a:schemeClr val="tx1"/>
                </a:solidFill>
              </a:rPr>
              <a:t>pour</a:t>
            </a:r>
            <a:r>
              <a:rPr lang="sk-SK" sz="5400" dirty="0">
                <a:solidFill>
                  <a:schemeClr val="tx1"/>
                </a:solidFill>
              </a:rPr>
              <a:t> </a:t>
            </a:r>
            <a:r>
              <a:rPr lang="sk-SK" sz="5400" dirty="0" err="1">
                <a:solidFill>
                  <a:schemeClr val="tx1"/>
                </a:solidFill>
              </a:rPr>
              <a:t>votre</a:t>
            </a:r>
            <a:r>
              <a:rPr lang="sk-SK" sz="5400" dirty="0">
                <a:solidFill>
                  <a:schemeClr val="tx1"/>
                </a:solidFill>
              </a:rPr>
              <a:t> </a:t>
            </a:r>
            <a:r>
              <a:rPr lang="sk-SK" sz="5400" dirty="0" err="1">
                <a:solidFill>
                  <a:schemeClr val="tx1"/>
                </a:solidFill>
              </a:rPr>
              <a:t>attention</a:t>
            </a:r>
            <a:endParaRPr lang="sk-SK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893095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ón − zasadacia miestnosť">
  <a:themeElements>
    <a:clrScheme name="Ión − zasadacia miestnosť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ón − zasadacia miestnosť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ón − zasadacia miestnosť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{D4790F21-2034-5943-925A-508A5F0D4033}tf10001076</Template>
  <TotalTime>343</TotalTime>
  <Words>216</Words>
  <Application>Microsoft Macintosh PowerPoint</Application>
  <PresentationFormat>Širokouhlá</PresentationFormat>
  <Paragraphs>15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Ión − zasadacia miestnosť</vt:lpstr>
      <vt:lpstr>Les droits de l‘homme dans Severná Kórea</vt:lpstr>
      <vt:lpstr>Parti a pouvoir</vt:lpstr>
      <vt:lpstr> Liberté d'expression</vt:lpstr>
      <vt:lpstr>Liberté de réunion</vt:lpstr>
      <vt:lpstr>Liberté de religion</vt:lpstr>
      <vt:lpstr>Restriction de mouvement</vt:lpstr>
      <vt:lpstr>Discrimination</vt:lpstr>
      <vt:lpstr>Merci pour votre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droits de l‘homme dans Severná Kórea</dc:title>
  <dc:creator>berko@kraftstrom.sk</dc:creator>
  <cp:lastModifiedBy>berko@kraftstrom.sk</cp:lastModifiedBy>
  <cp:revision>1</cp:revision>
  <dcterms:created xsi:type="dcterms:W3CDTF">2024-02-18T11:59:58Z</dcterms:created>
  <dcterms:modified xsi:type="dcterms:W3CDTF">2024-02-18T17:43:23Z</dcterms:modified>
</cp:coreProperties>
</file>